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8" r:id="rId4"/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</p:sldIdLst>
  <p:sldSz cy="11315700" cx="20104100"/>
  <p:notesSz cx="9296400" cy="7010400"/>
  <p:embeddedFontLst>
    <p:embeddedFont>
      <p:font typeface="Montserrat"/>
      <p:regular r:id="rId23"/>
      <p:bold r:id="rId24"/>
      <p:italic r:id="rId25"/>
      <p:boldItalic r:id="rId26"/>
    </p:embeddedFont>
    <p:embeddedFont>
      <p:font typeface="Montserrat ExtraBold"/>
      <p:bold r:id="rId27"/>
      <p:boldItalic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924">
          <p15:clr>
            <a:srgbClr val="A4A3A4"/>
          </p15:clr>
        </p15:guide>
        <p15:guide id="2" orient="horz" pos="780">
          <p15:clr>
            <a:srgbClr val="A4A3A4"/>
          </p15:clr>
        </p15:guide>
        <p15:guide id="3" orient="horz" pos="1164">
          <p15:clr>
            <a:srgbClr val="A4A3A4"/>
          </p15:clr>
        </p15:guide>
        <p15:guide id="4" orient="horz" pos="2988">
          <p15:clr>
            <a:srgbClr val="A4A3A4"/>
          </p15:clr>
        </p15:guide>
        <p15:guide id="5" orient="horz" pos="1884">
          <p15:clr>
            <a:srgbClr val="A4A3A4"/>
          </p15:clr>
        </p15:guide>
        <p15:guide id="6" orient="horz" pos="3276">
          <p15:clr>
            <a:srgbClr val="A4A3A4"/>
          </p15:clr>
        </p15:guide>
        <p15:guide id="7" pos="1196">
          <p15:clr>
            <a:srgbClr val="A4A3A4"/>
          </p15:clr>
        </p15:guide>
        <p15:guide id="8" pos="1916">
          <p15:clr>
            <a:srgbClr val="A4A3A4"/>
          </p15:clr>
        </p15:guide>
        <p15:guide id="9" pos="8876">
          <p15:clr>
            <a:srgbClr val="A4A3A4"/>
          </p15:clr>
        </p15:guide>
        <p15:guide id="10" pos="428">
          <p15:clr>
            <a:srgbClr val="A4A3A4"/>
          </p15:clr>
        </p15:guide>
        <p15:guide id="11" pos="2588">
          <p15:clr>
            <a:srgbClr val="A4A3A4"/>
          </p15:clr>
        </p15:guide>
        <p15:guide id="12" pos="2876">
          <p15:clr>
            <a:srgbClr val="A4A3A4"/>
          </p15:clr>
        </p15:guide>
        <p15:guide id="13" pos="9068">
          <p15:clr>
            <a:srgbClr val="A4A3A4"/>
          </p15:clr>
        </p15:guide>
        <p15:guide id="14" pos="1204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924" orient="horz"/>
        <p:guide pos="780" orient="horz"/>
        <p:guide pos="1164" orient="horz"/>
        <p:guide pos="2988" orient="horz"/>
        <p:guide pos="1884" orient="horz"/>
        <p:guide pos="3276" orient="horz"/>
        <p:guide pos="1196"/>
        <p:guide pos="1916"/>
        <p:guide pos="8876"/>
        <p:guide pos="428"/>
        <p:guide pos="2588"/>
        <p:guide pos="2876"/>
        <p:guide pos="9068"/>
        <p:guide pos="12044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font" Target="fonts/Montserrat-bold.fntdata"/><Relationship Id="rId23" Type="http://schemas.openxmlformats.org/officeDocument/2006/relationships/font" Target="fonts/Montserrat-regular.fntdata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font" Target="fonts/Montserrat-boldItalic.fntdata"/><Relationship Id="rId25" Type="http://schemas.openxmlformats.org/officeDocument/2006/relationships/font" Target="fonts/Montserrat-italic.fntdata"/><Relationship Id="rId28" Type="http://schemas.openxmlformats.org/officeDocument/2006/relationships/font" Target="fonts/MontserratExtraBold-boldItalic.fntdata"/><Relationship Id="rId27" Type="http://schemas.openxmlformats.org/officeDocument/2006/relationships/font" Target="fonts/MontserratExtraBold-bold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4029075" cy="350838"/>
          </a:xfrm>
          <a:prstGeom prst="rect">
            <a:avLst/>
          </a:prstGeom>
          <a:noFill/>
          <a:ln>
            <a:noFill/>
          </a:ln>
        </p:spPr>
        <p:txBody>
          <a:bodyPr anchorCtr="0" anchor="t" bIns="23700" lIns="47425" spcFirstLastPara="1" rIns="47425" wrap="square" tIns="23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5265738" y="0"/>
            <a:ext cx="4029075" cy="350838"/>
          </a:xfrm>
          <a:prstGeom prst="rect">
            <a:avLst/>
          </a:prstGeom>
          <a:noFill/>
          <a:ln>
            <a:noFill/>
          </a:ln>
        </p:spPr>
        <p:txBody>
          <a:bodyPr anchorCtr="0" anchor="t" bIns="23700" lIns="47425" spcFirstLastPara="1" rIns="47425" wrap="square" tIns="23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2546350" y="876300"/>
            <a:ext cx="4203700" cy="23669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928688" y="3373438"/>
            <a:ext cx="7439025" cy="2760662"/>
          </a:xfrm>
          <a:prstGeom prst="rect">
            <a:avLst/>
          </a:prstGeom>
          <a:noFill/>
          <a:ln>
            <a:noFill/>
          </a:ln>
        </p:spPr>
        <p:txBody>
          <a:bodyPr anchorCtr="0" anchor="t" bIns="23700" lIns="47425" spcFirstLastPara="1" rIns="47425" wrap="square" tIns="23700">
            <a:noAutofit/>
          </a:bodyPr>
          <a:lstStyle>
            <a:lvl1pPr indent="-228600" lvl="0" marL="4572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6659563"/>
            <a:ext cx="4029075" cy="350837"/>
          </a:xfrm>
          <a:prstGeom prst="rect">
            <a:avLst/>
          </a:prstGeom>
          <a:noFill/>
          <a:ln>
            <a:noFill/>
          </a:ln>
        </p:spPr>
        <p:txBody>
          <a:bodyPr anchorCtr="0" anchor="b" bIns="23700" lIns="47425" spcFirstLastPara="1" rIns="47425" wrap="square" tIns="23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5265738" y="6659563"/>
            <a:ext cx="4029075" cy="350837"/>
          </a:xfrm>
          <a:prstGeom prst="rect">
            <a:avLst/>
          </a:prstGeom>
          <a:noFill/>
          <a:ln>
            <a:noFill/>
          </a:ln>
        </p:spPr>
        <p:txBody>
          <a:bodyPr anchorCtr="0" anchor="b" bIns="23700" lIns="47425" spcFirstLastPara="1" rIns="47425" wrap="square" tIns="23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s-MX" sz="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:notes"/>
          <p:cNvSpPr txBox="1"/>
          <p:nvPr>
            <p:ph idx="1" type="body"/>
          </p:nvPr>
        </p:nvSpPr>
        <p:spPr>
          <a:xfrm>
            <a:off x="928688" y="3373438"/>
            <a:ext cx="7439025" cy="2760662"/>
          </a:xfrm>
          <a:prstGeom prst="rect">
            <a:avLst/>
          </a:prstGeom>
        </p:spPr>
        <p:txBody>
          <a:bodyPr anchorCtr="0" anchor="t" bIns="23700" lIns="47425" spcFirstLastPara="1" rIns="47425" wrap="square" tIns="23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1:notes"/>
          <p:cNvSpPr/>
          <p:nvPr>
            <p:ph idx="2" type="sldImg"/>
          </p:nvPr>
        </p:nvSpPr>
        <p:spPr>
          <a:xfrm>
            <a:off x="2546350" y="876300"/>
            <a:ext cx="4203700" cy="23669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8b7dc2449d_15_128:notes"/>
          <p:cNvSpPr/>
          <p:nvPr>
            <p:ph idx="2" type="sldImg"/>
          </p:nvPr>
        </p:nvSpPr>
        <p:spPr>
          <a:xfrm>
            <a:off x="2546350" y="876300"/>
            <a:ext cx="4203600" cy="2367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39" name="Google Shape;239;g8b7dc2449d_15_128:notes"/>
          <p:cNvSpPr txBox="1"/>
          <p:nvPr>
            <p:ph idx="1" type="body"/>
          </p:nvPr>
        </p:nvSpPr>
        <p:spPr>
          <a:xfrm>
            <a:off x="928688" y="3373438"/>
            <a:ext cx="7439100" cy="27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23700" lIns="47425" spcFirstLastPara="1" rIns="47425" wrap="square" tIns="23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g8b7dc2449d_15_128:notes"/>
          <p:cNvSpPr txBox="1"/>
          <p:nvPr>
            <p:ph idx="12" type="sldNum"/>
          </p:nvPr>
        </p:nvSpPr>
        <p:spPr>
          <a:xfrm>
            <a:off x="5265738" y="6659563"/>
            <a:ext cx="4029000" cy="350700"/>
          </a:xfrm>
          <a:prstGeom prst="rect">
            <a:avLst/>
          </a:prstGeom>
          <a:noFill/>
          <a:ln>
            <a:noFill/>
          </a:ln>
        </p:spPr>
        <p:txBody>
          <a:bodyPr anchorCtr="0" anchor="b" bIns="23700" lIns="47425" spcFirstLastPara="1" rIns="47425" wrap="square" tIns="23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8b7dc2449d_15_116:notes"/>
          <p:cNvSpPr/>
          <p:nvPr>
            <p:ph idx="2" type="sldImg"/>
          </p:nvPr>
        </p:nvSpPr>
        <p:spPr>
          <a:xfrm>
            <a:off x="2546350" y="876300"/>
            <a:ext cx="4203600" cy="2367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53" name="Google Shape;253;g8b7dc2449d_15_116:notes"/>
          <p:cNvSpPr txBox="1"/>
          <p:nvPr>
            <p:ph idx="1" type="body"/>
          </p:nvPr>
        </p:nvSpPr>
        <p:spPr>
          <a:xfrm>
            <a:off x="928688" y="3373438"/>
            <a:ext cx="7439100" cy="27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23700" lIns="47425" spcFirstLastPara="1" rIns="47425" wrap="square" tIns="23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g8b7dc2449d_15_116:notes"/>
          <p:cNvSpPr txBox="1"/>
          <p:nvPr>
            <p:ph idx="12" type="sldNum"/>
          </p:nvPr>
        </p:nvSpPr>
        <p:spPr>
          <a:xfrm>
            <a:off x="5265738" y="6659563"/>
            <a:ext cx="4029000" cy="350700"/>
          </a:xfrm>
          <a:prstGeom prst="rect">
            <a:avLst/>
          </a:prstGeom>
          <a:noFill/>
          <a:ln>
            <a:noFill/>
          </a:ln>
        </p:spPr>
        <p:txBody>
          <a:bodyPr anchorCtr="0" anchor="b" bIns="23700" lIns="47425" spcFirstLastPara="1" rIns="47425" wrap="square" tIns="23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8b7dc2449d_15_140:notes"/>
          <p:cNvSpPr/>
          <p:nvPr>
            <p:ph idx="2" type="sldImg"/>
          </p:nvPr>
        </p:nvSpPr>
        <p:spPr>
          <a:xfrm>
            <a:off x="2546350" y="876300"/>
            <a:ext cx="4203600" cy="2367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67" name="Google Shape;267;g8b7dc2449d_15_140:notes"/>
          <p:cNvSpPr txBox="1"/>
          <p:nvPr>
            <p:ph idx="1" type="body"/>
          </p:nvPr>
        </p:nvSpPr>
        <p:spPr>
          <a:xfrm>
            <a:off x="928688" y="3373438"/>
            <a:ext cx="7439100" cy="27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23700" lIns="47425" spcFirstLastPara="1" rIns="47425" wrap="square" tIns="23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g8b7dc2449d_15_140:notes"/>
          <p:cNvSpPr txBox="1"/>
          <p:nvPr>
            <p:ph idx="12" type="sldNum"/>
          </p:nvPr>
        </p:nvSpPr>
        <p:spPr>
          <a:xfrm>
            <a:off x="5265738" y="6659563"/>
            <a:ext cx="4029000" cy="350700"/>
          </a:xfrm>
          <a:prstGeom prst="rect">
            <a:avLst/>
          </a:prstGeom>
          <a:noFill/>
          <a:ln>
            <a:noFill/>
          </a:ln>
        </p:spPr>
        <p:txBody>
          <a:bodyPr anchorCtr="0" anchor="b" bIns="23700" lIns="47425" spcFirstLastPara="1" rIns="47425" wrap="square" tIns="23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:notes"/>
          <p:cNvSpPr/>
          <p:nvPr>
            <p:ph idx="2" type="sldImg"/>
          </p:nvPr>
        </p:nvSpPr>
        <p:spPr>
          <a:xfrm>
            <a:off x="2546350" y="876300"/>
            <a:ext cx="4203700" cy="23669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82" name="Google Shape;282;p2:notes"/>
          <p:cNvSpPr txBox="1"/>
          <p:nvPr>
            <p:ph idx="1" type="body"/>
          </p:nvPr>
        </p:nvSpPr>
        <p:spPr>
          <a:xfrm>
            <a:off x="928688" y="3373438"/>
            <a:ext cx="7439025" cy="2760662"/>
          </a:xfrm>
          <a:prstGeom prst="rect">
            <a:avLst/>
          </a:prstGeom>
          <a:noFill/>
          <a:ln>
            <a:noFill/>
          </a:ln>
        </p:spPr>
        <p:txBody>
          <a:bodyPr anchorCtr="0" anchor="t" bIns="23700" lIns="47425" spcFirstLastPara="1" rIns="47425" wrap="square" tIns="23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2:notes"/>
          <p:cNvSpPr txBox="1"/>
          <p:nvPr>
            <p:ph idx="12" type="sldNum"/>
          </p:nvPr>
        </p:nvSpPr>
        <p:spPr>
          <a:xfrm>
            <a:off x="5265738" y="6659563"/>
            <a:ext cx="4029075" cy="350837"/>
          </a:xfrm>
          <a:prstGeom prst="rect">
            <a:avLst/>
          </a:prstGeom>
          <a:noFill/>
          <a:ln>
            <a:noFill/>
          </a:ln>
        </p:spPr>
        <p:txBody>
          <a:bodyPr anchorCtr="0" anchor="b" bIns="23700" lIns="47425" spcFirstLastPara="1" rIns="47425" wrap="square" tIns="23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s-MX" sz="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8b7dc2449d_0_149:notes"/>
          <p:cNvSpPr/>
          <p:nvPr>
            <p:ph idx="2" type="sldImg"/>
          </p:nvPr>
        </p:nvSpPr>
        <p:spPr>
          <a:xfrm>
            <a:off x="2546350" y="876300"/>
            <a:ext cx="4203600" cy="2367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02" name="Google Shape;302;g8b7dc2449d_0_149:notes"/>
          <p:cNvSpPr txBox="1"/>
          <p:nvPr>
            <p:ph idx="1" type="body"/>
          </p:nvPr>
        </p:nvSpPr>
        <p:spPr>
          <a:xfrm>
            <a:off x="928688" y="3373438"/>
            <a:ext cx="7439100" cy="27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23700" lIns="47425" spcFirstLastPara="1" rIns="47425" wrap="square" tIns="23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g8b7dc2449d_0_149:notes"/>
          <p:cNvSpPr txBox="1"/>
          <p:nvPr>
            <p:ph idx="12" type="sldNum"/>
          </p:nvPr>
        </p:nvSpPr>
        <p:spPr>
          <a:xfrm>
            <a:off x="5265738" y="6659563"/>
            <a:ext cx="4029000" cy="350700"/>
          </a:xfrm>
          <a:prstGeom prst="rect">
            <a:avLst/>
          </a:prstGeom>
          <a:noFill/>
          <a:ln>
            <a:noFill/>
          </a:ln>
        </p:spPr>
        <p:txBody>
          <a:bodyPr anchorCtr="0" anchor="b" bIns="23700" lIns="47425" spcFirstLastPara="1" rIns="47425" wrap="square" tIns="23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s-MX" sz="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8b7dc2449d_0_65:notes"/>
          <p:cNvSpPr/>
          <p:nvPr>
            <p:ph idx="2" type="sldImg"/>
          </p:nvPr>
        </p:nvSpPr>
        <p:spPr>
          <a:xfrm>
            <a:off x="2546350" y="876300"/>
            <a:ext cx="4203600" cy="2367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22" name="Google Shape;322;g8b7dc2449d_0_65:notes"/>
          <p:cNvSpPr txBox="1"/>
          <p:nvPr>
            <p:ph idx="1" type="body"/>
          </p:nvPr>
        </p:nvSpPr>
        <p:spPr>
          <a:xfrm>
            <a:off x="928688" y="3373438"/>
            <a:ext cx="7439100" cy="27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23700" lIns="47425" spcFirstLastPara="1" rIns="47425" wrap="square" tIns="23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g8b7dc2449d_0_65:notes"/>
          <p:cNvSpPr txBox="1"/>
          <p:nvPr>
            <p:ph idx="12" type="sldNum"/>
          </p:nvPr>
        </p:nvSpPr>
        <p:spPr>
          <a:xfrm>
            <a:off x="5265738" y="6659563"/>
            <a:ext cx="4029000" cy="350700"/>
          </a:xfrm>
          <a:prstGeom prst="rect">
            <a:avLst/>
          </a:prstGeom>
          <a:noFill/>
          <a:ln>
            <a:noFill/>
          </a:ln>
        </p:spPr>
        <p:txBody>
          <a:bodyPr anchorCtr="0" anchor="b" bIns="23700" lIns="47425" spcFirstLastPara="1" rIns="47425" wrap="square" tIns="23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6:notes"/>
          <p:cNvSpPr txBox="1"/>
          <p:nvPr>
            <p:ph idx="1" type="body"/>
          </p:nvPr>
        </p:nvSpPr>
        <p:spPr>
          <a:xfrm>
            <a:off x="928688" y="3373438"/>
            <a:ext cx="7439025" cy="2760662"/>
          </a:xfrm>
          <a:prstGeom prst="rect">
            <a:avLst/>
          </a:prstGeom>
        </p:spPr>
        <p:txBody>
          <a:bodyPr anchorCtr="0" anchor="t" bIns="23700" lIns="47425" spcFirstLastPara="1" rIns="47425" wrap="square" tIns="23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6:notes"/>
          <p:cNvSpPr/>
          <p:nvPr>
            <p:ph idx="2" type="sldImg"/>
          </p:nvPr>
        </p:nvSpPr>
        <p:spPr>
          <a:xfrm>
            <a:off x="2546350" y="876300"/>
            <a:ext cx="4203700" cy="23669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:notes"/>
          <p:cNvSpPr/>
          <p:nvPr>
            <p:ph idx="2" type="sldImg"/>
          </p:nvPr>
        </p:nvSpPr>
        <p:spPr>
          <a:xfrm>
            <a:off x="2546350" y="876300"/>
            <a:ext cx="4203700" cy="23669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09" name="Google Shape;109;p5:notes"/>
          <p:cNvSpPr txBox="1"/>
          <p:nvPr>
            <p:ph idx="1" type="body"/>
          </p:nvPr>
        </p:nvSpPr>
        <p:spPr>
          <a:xfrm>
            <a:off x="928688" y="3373438"/>
            <a:ext cx="7439025" cy="2760662"/>
          </a:xfrm>
          <a:prstGeom prst="rect">
            <a:avLst/>
          </a:prstGeom>
          <a:noFill/>
          <a:ln>
            <a:noFill/>
          </a:ln>
        </p:spPr>
        <p:txBody>
          <a:bodyPr anchorCtr="0" anchor="t" bIns="23700" lIns="47425" spcFirstLastPara="1" rIns="47425" wrap="square" tIns="23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5:notes"/>
          <p:cNvSpPr txBox="1"/>
          <p:nvPr>
            <p:ph idx="12" type="sldNum"/>
          </p:nvPr>
        </p:nvSpPr>
        <p:spPr>
          <a:xfrm>
            <a:off x="5265738" y="6659563"/>
            <a:ext cx="4029075" cy="350837"/>
          </a:xfrm>
          <a:prstGeom prst="rect">
            <a:avLst/>
          </a:prstGeom>
          <a:noFill/>
          <a:ln>
            <a:noFill/>
          </a:ln>
        </p:spPr>
        <p:txBody>
          <a:bodyPr anchorCtr="0" anchor="b" bIns="23700" lIns="47425" spcFirstLastPara="1" rIns="47425" wrap="square" tIns="23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8b7dc2449d_15_0:notes"/>
          <p:cNvSpPr/>
          <p:nvPr>
            <p:ph idx="2" type="sldImg"/>
          </p:nvPr>
        </p:nvSpPr>
        <p:spPr>
          <a:xfrm>
            <a:off x="2546350" y="876300"/>
            <a:ext cx="4203600" cy="2367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37" name="Google Shape;137;g8b7dc2449d_15_0:notes"/>
          <p:cNvSpPr txBox="1"/>
          <p:nvPr>
            <p:ph idx="1" type="body"/>
          </p:nvPr>
        </p:nvSpPr>
        <p:spPr>
          <a:xfrm>
            <a:off x="928688" y="3373438"/>
            <a:ext cx="7439100" cy="27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23700" lIns="47425" spcFirstLastPara="1" rIns="47425" wrap="square" tIns="23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g8b7dc2449d_15_0:notes"/>
          <p:cNvSpPr txBox="1"/>
          <p:nvPr>
            <p:ph idx="12" type="sldNum"/>
          </p:nvPr>
        </p:nvSpPr>
        <p:spPr>
          <a:xfrm>
            <a:off x="5265738" y="6659563"/>
            <a:ext cx="4029000" cy="350700"/>
          </a:xfrm>
          <a:prstGeom prst="rect">
            <a:avLst/>
          </a:prstGeom>
          <a:noFill/>
          <a:ln>
            <a:noFill/>
          </a:ln>
        </p:spPr>
        <p:txBody>
          <a:bodyPr anchorCtr="0" anchor="b" bIns="23700" lIns="47425" spcFirstLastPara="1" rIns="47425" wrap="square" tIns="23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8b7dc2449d_15_29:notes"/>
          <p:cNvSpPr/>
          <p:nvPr>
            <p:ph idx="2" type="sldImg"/>
          </p:nvPr>
        </p:nvSpPr>
        <p:spPr>
          <a:xfrm>
            <a:off x="2546350" y="876300"/>
            <a:ext cx="4203600" cy="2367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51" name="Google Shape;151;g8b7dc2449d_15_29:notes"/>
          <p:cNvSpPr txBox="1"/>
          <p:nvPr>
            <p:ph idx="1" type="body"/>
          </p:nvPr>
        </p:nvSpPr>
        <p:spPr>
          <a:xfrm>
            <a:off x="928688" y="3373438"/>
            <a:ext cx="7439100" cy="27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23700" lIns="47425" spcFirstLastPara="1" rIns="47425" wrap="square" tIns="23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g8b7dc2449d_15_29:notes"/>
          <p:cNvSpPr txBox="1"/>
          <p:nvPr>
            <p:ph idx="12" type="sldNum"/>
          </p:nvPr>
        </p:nvSpPr>
        <p:spPr>
          <a:xfrm>
            <a:off x="5265738" y="6659563"/>
            <a:ext cx="4029000" cy="350700"/>
          </a:xfrm>
          <a:prstGeom prst="rect">
            <a:avLst/>
          </a:prstGeom>
          <a:noFill/>
          <a:ln>
            <a:noFill/>
          </a:ln>
        </p:spPr>
        <p:txBody>
          <a:bodyPr anchorCtr="0" anchor="b" bIns="23700" lIns="47425" spcFirstLastPara="1" rIns="47425" wrap="square" tIns="23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8b7dc2449d_15_52:notes"/>
          <p:cNvSpPr/>
          <p:nvPr>
            <p:ph idx="2" type="sldImg"/>
          </p:nvPr>
        </p:nvSpPr>
        <p:spPr>
          <a:xfrm>
            <a:off x="2546350" y="876300"/>
            <a:ext cx="4203600" cy="2367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65" name="Google Shape;165;g8b7dc2449d_15_52:notes"/>
          <p:cNvSpPr txBox="1"/>
          <p:nvPr>
            <p:ph idx="1" type="body"/>
          </p:nvPr>
        </p:nvSpPr>
        <p:spPr>
          <a:xfrm>
            <a:off x="928688" y="3373438"/>
            <a:ext cx="7439100" cy="27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23700" lIns="47425" spcFirstLastPara="1" rIns="47425" wrap="square" tIns="23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g8b7dc2449d_15_52:notes"/>
          <p:cNvSpPr txBox="1"/>
          <p:nvPr>
            <p:ph idx="12" type="sldNum"/>
          </p:nvPr>
        </p:nvSpPr>
        <p:spPr>
          <a:xfrm>
            <a:off x="5265738" y="6659563"/>
            <a:ext cx="4029000" cy="350700"/>
          </a:xfrm>
          <a:prstGeom prst="rect">
            <a:avLst/>
          </a:prstGeom>
          <a:noFill/>
          <a:ln>
            <a:noFill/>
          </a:ln>
        </p:spPr>
        <p:txBody>
          <a:bodyPr anchorCtr="0" anchor="b" bIns="23700" lIns="47425" spcFirstLastPara="1" rIns="47425" wrap="square" tIns="23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8b7dc2449d_20_3:notes"/>
          <p:cNvSpPr/>
          <p:nvPr>
            <p:ph idx="2" type="sldImg"/>
          </p:nvPr>
        </p:nvSpPr>
        <p:spPr>
          <a:xfrm>
            <a:off x="2546350" y="876300"/>
            <a:ext cx="4203600" cy="2367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80" name="Google Shape;180;g8b7dc2449d_20_3:notes"/>
          <p:cNvSpPr txBox="1"/>
          <p:nvPr>
            <p:ph idx="1" type="body"/>
          </p:nvPr>
        </p:nvSpPr>
        <p:spPr>
          <a:xfrm>
            <a:off x="928688" y="3373438"/>
            <a:ext cx="7439100" cy="27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23700" lIns="47425" spcFirstLastPara="1" rIns="47425" wrap="square" tIns="23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g8b7dc2449d_20_3:notes"/>
          <p:cNvSpPr txBox="1"/>
          <p:nvPr>
            <p:ph idx="12" type="sldNum"/>
          </p:nvPr>
        </p:nvSpPr>
        <p:spPr>
          <a:xfrm>
            <a:off x="5265738" y="6659563"/>
            <a:ext cx="4029000" cy="350700"/>
          </a:xfrm>
          <a:prstGeom prst="rect">
            <a:avLst/>
          </a:prstGeom>
          <a:noFill/>
          <a:ln>
            <a:noFill/>
          </a:ln>
        </p:spPr>
        <p:txBody>
          <a:bodyPr anchorCtr="0" anchor="b" bIns="23700" lIns="47425" spcFirstLastPara="1" rIns="47425" wrap="square" tIns="23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8b7dc2449d_15_87:notes"/>
          <p:cNvSpPr/>
          <p:nvPr>
            <p:ph idx="2" type="sldImg"/>
          </p:nvPr>
        </p:nvSpPr>
        <p:spPr>
          <a:xfrm>
            <a:off x="2546350" y="876300"/>
            <a:ext cx="4203600" cy="2367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96" name="Google Shape;196;g8b7dc2449d_15_87:notes"/>
          <p:cNvSpPr txBox="1"/>
          <p:nvPr>
            <p:ph idx="1" type="body"/>
          </p:nvPr>
        </p:nvSpPr>
        <p:spPr>
          <a:xfrm>
            <a:off x="928688" y="3373438"/>
            <a:ext cx="7439100" cy="27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23700" lIns="47425" spcFirstLastPara="1" rIns="47425" wrap="square" tIns="23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g8b7dc2449d_15_87:notes"/>
          <p:cNvSpPr txBox="1"/>
          <p:nvPr>
            <p:ph idx="12" type="sldNum"/>
          </p:nvPr>
        </p:nvSpPr>
        <p:spPr>
          <a:xfrm>
            <a:off x="5265738" y="6659563"/>
            <a:ext cx="4029000" cy="350700"/>
          </a:xfrm>
          <a:prstGeom prst="rect">
            <a:avLst/>
          </a:prstGeom>
          <a:noFill/>
          <a:ln>
            <a:noFill/>
          </a:ln>
        </p:spPr>
        <p:txBody>
          <a:bodyPr anchorCtr="0" anchor="b" bIns="23700" lIns="47425" spcFirstLastPara="1" rIns="47425" wrap="square" tIns="23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8b7dc2449d_15_70:notes"/>
          <p:cNvSpPr/>
          <p:nvPr>
            <p:ph idx="2" type="sldImg"/>
          </p:nvPr>
        </p:nvSpPr>
        <p:spPr>
          <a:xfrm>
            <a:off x="2546350" y="876300"/>
            <a:ext cx="4203600" cy="2367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10" name="Google Shape;210;g8b7dc2449d_15_70:notes"/>
          <p:cNvSpPr txBox="1"/>
          <p:nvPr>
            <p:ph idx="1" type="body"/>
          </p:nvPr>
        </p:nvSpPr>
        <p:spPr>
          <a:xfrm>
            <a:off x="928688" y="3373438"/>
            <a:ext cx="7439100" cy="27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23700" lIns="47425" spcFirstLastPara="1" rIns="47425" wrap="square" tIns="23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g8b7dc2449d_15_70:notes"/>
          <p:cNvSpPr txBox="1"/>
          <p:nvPr>
            <p:ph idx="12" type="sldNum"/>
          </p:nvPr>
        </p:nvSpPr>
        <p:spPr>
          <a:xfrm>
            <a:off x="5265738" y="6659563"/>
            <a:ext cx="4029000" cy="350700"/>
          </a:xfrm>
          <a:prstGeom prst="rect">
            <a:avLst/>
          </a:prstGeom>
          <a:noFill/>
          <a:ln>
            <a:noFill/>
          </a:ln>
        </p:spPr>
        <p:txBody>
          <a:bodyPr anchorCtr="0" anchor="b" bIns="23700" lIns="47425" spcFirstLastPara="1" rIns="47425" wrap="square" tIns="23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8b7dc2449d_15_102:notes"/>
          <p:cNvSpPr/>
          <p:nvPr>
            <p:ph idx="2" type="sldImg"/>
          </p:nvPr>
        </p:nvSpPr>
        <p:spPr>
          <a:xfrm>
            <a:off x="2546350" y="876300"/>
            <a:ext cx="4203600" cy="2367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25" name="Google Shape;225;g8b7dc2449d_15_102:notes"/>
          <p:cNvSpPr txBox="1"/>
          <p:nvPr>
            <p:ph idx="1" type="body"/>
          </p:nvPr>
        </p:nvSpPr>
        <p:spPr>
          <a:xfrm>
            <a:off x="928688" y="3373438"/>
            <a:ext cx="7439100" cy="27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23700" lIns="47425" spcFirstLastPara="1" rIns="47425" wrap="square" tIns="23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g8b7dc2449d_15_102:notes"/>
          <p:cNvSpPr txBox="1"/>
          <p:nvPr>
            <p:ph idx="12" type="sldNum"/>
          </p:nvPr>
        </p:nvSpPr>
        <p:spPr>
          <a:xfrm>
            <a:off x="5265738" y="6659563"/>
            <a:ext cx="4029000" cy="350700"/>
          </a:xfrm>
          <a:prstGeom prst="rect">
            <a:avLst/>
          </a:prstGeom>
          <a:noFill/>
          <a:ln>
            <a:noFill/>
          </a:ln>
        </p:spPr>
        <p:txBody>
          <a:bodyPr anchorCtr="0" anchor="b" bIns="23700" lIns="47425" spcFirstLastPara="1" rIns="47425" wrap="square" tIns="23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9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26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type="title"/>
          </p:nvPr>
        </p:nvSpPr>
        <p:spPr>
          <a:xfrm>
            <a:off x="2033588" y="1509713"/>
            <a:ext cx="3194050" cy="7254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550">
                <a:solidFill>
                  <a:srgbClr val="333333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" type="body"/>
          </p:nvPr>
        </p:nvSpPr>
        <p:spPr>
          <a:xfrm>
            <a:off x="4370388" y="3244850"/>
            <a:ext cx="11363325" cy="2419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dk1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idx="11" type="ftr"/>
          </p:nvPr>
        </p:nvSpPr>
        <p:spPr>
          <a:xfrm>
            <a:off x="6835775" y="10523538"/>
            <a:ext cx="6432550" cy="565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10" type="dt"/>
          </p:nvPr>
        </p:nvSpPr>
        <p:spPr>
          <a:xfrm>
            <a:off x="1004888" y="10523538"/>
            <a:ext cx="4624387" cy="565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14474825" y="10523538"/>
            <a:ext cx="4624388" cy="565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>
  <p:cSld name="Blank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2"/>
          <p:cNvSpPr txBox="1"/>
          <p:nvPr>
            <p:ph idx="11" type="ftr"/>
          </p:nvPr>
        </p:nvSpPr>
        <p:spPr>
          <a:xfrm>
            <a:off x="6835775" y="10523538"/>
            <a:ext cx="64326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12"/>
          <p:cNvSpPr txBox="1"/>
          <p:nvPr>
            <p:ph idx="10" type="dt"/>
          </p:nvPr>
        </p:nvSpPr>
        <p:spPr>
          <a:xfrm>
            <a:off x="1004888" y="10523538"/>
            <a:ext cx="46245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12"/>
          <p:cNvSpPr txBox="1"/>
          <p:nvPr>
            <p:ph idx="12" type="sldNum"/>
          </p:nvPr>
        </p:nvSpPr>
        <p:spPr>
          <a:xfrm>
            <a:off x="14474825" y="10523538"/>
            <a:ext cx="46245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>
  <p:cSld name="Title Slide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4829175" y="6278563"/>
            <a:ext cx="4013200" cy="5035550"/>
          </a:xfrm>
          <a:custGeom>
            <a:rect b="b" l="l" r="r" t="t"/>
            <a:pathLst>
              <a:path extrusionOk="0" h="5036184" w="4012565">
                <a:moveTo>
                  <a:pt x="0" y="5035578"/>
                </a:moveTo>
                <a:lnTo>
                  <a:pt x="4012302" y="5035578"/>
                </a:lnTo>
                <a:lnTo>
                  <a:pt x="4012302" y="0"/>
                </a:lnTo>
                <a:lnTo>
                  <a:pt x="0" y="0"/>
                </a:lnTo>
                <a:lnTo>
                  <a:pt x="0" y="5035578"/>
                </a:lnTo>
                <a:close/>
              </a:path>
            </a:pathLst>
          </a:custGeom>
          <a:solidFill>
            <a:srgbClr val="D2D3D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3"/>
          <p:cNvSpPr/>
          <p:nvPr/>
        </p:nvSpPr>
        <p:spPr>
          <a:xfrm>
            <a:off x="4829175" y="0"/>
            <a:ext cx="4013200" cy="398462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3"/>
          <p:cNvSpPr/>
          <p:nvPr/>
        </p:nvSpPr>
        <p:spPr>
          <a:xfrm>
            <a:off x="4862513" y="7329488"/>
            <a:ext cx="3979862" cy="398462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3"/>
          <p:cNvSpPr/>
          <p:nvPr/>
        </p:nvSpPr>
        <p:spPr>
          <a:xfrm>
            <a:off x="7132638" y="4983163"/>
            <a:ext cx="1709737" cy="171132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4827588" y="5402263"/>
            <a:ext cx="2065337" cy="206692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0" y="3578225"/>
            <a:ext cx="16694150" cy="2700338"/>
          </a:xfrm>
          <a:custGeom>
            <a:rect b="b" l="l" r="r" t="t"/>
            <a:pathLst>
              <a:path extrusionOk="0" h="2700654" w="16694785">
                <a:moveTo>
                  <a:pt x="16694366" y="0"/>
                </a:moveTo>
                <a:lnTo>
                  <a:pt x="0" y="0"/>
                </a:lnTo>
                <a:lnTo>
                  <a:pt x="0" y="2700433"/>
                </a:lnTo>
                <a:lnTo>
                  <a:pt x="16694366" y="2700433"/>
                </a:lnTo>
                <a:lnTo>
                  <a:pt x="16694366" y="0"/>
                </a:lnTo>
                <a:close/>
              </a:path>
            </a:pathLst>
          </a:custGeom>
          <a:solidFill>
            <a:srgbClr val="A12240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3"/>
          <p:cNvSpPr txBox="1"/>
          <p:nvPr>
            <p:ph type="ctrTitle"/>
          </p:nvPr>
        </p:nvSpPr>
        <p:spPr>
          <a:xfrm>
            <a:off x="1639170" y="3620276"/>
            <a:ext cx="16825759" cy="24771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3"/>
          <p:cNvSpPr txBox="1"/>
          <p:nvPr>
            <p:ph idx="1" type="subTitle"/>
          </p:nvPr>
        </p:nvSpPr>
        <p:spPr>
          <a:xfrm>
            <a:off x="3015615" y="6336792"/>
            <a:ext cx="14072870" cy="2828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3"/>
          <p:cNvSpPr txBox="1"/>
          <p:nvPr>
            <p:ph idx="11" type="ftr"/>
          </p:nvPr>
        </p:nvSpPr>
        <p:spPr>
          <a:xfrm>
            <a:off x="6835775" y="10523538"/>
            <a:ext cx="6432550" cy="565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3"/>
          <p:cNvSpPr txBox="1"/>
          <p:nvPr>
            <p:ph idx="10" type="dt"/>
          </p:nvPr>
        </p:nvSpPr>
        <p:spPr>
          <a:xfrm>
            <a:off x="1004888" y="10523538"/>
            <a:ext cx="4624387" cy="565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3"/>
          <p:cNvSpPr txBox="1"/>
          <p:nvPr>
            <p:ph idx="12" type="sldNum"/>
          </p:nvPr>
        </p:nvSpPr>
        <p:spPr>
          <a:xfrm>
            <a:off x="14474825" y="10523538"/>
            <a:ext cx="4624388" cy="565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>
  <p:cSld name="Two Conten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/>
          <p:nvPr/>
        </p:nvSpPr>
        <p:spPr>
          <a:xfrm>
            <a:off x="14876463" y="774700"/>
            <a:ext cx="2043112" cy="207963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4"/>
          <p:cNvSpPr/>
          <p:nvPr/>
        </p:nvSpPr>
        <p:spPr>
          <a:xfrm>
            <a:off x="17013238" y="774700"/>
            <a:ext cx="2127250" cy="207963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4"/>
          <p:cNvSpPr/>
          <p:nvPr/>
        </p:nvSpPr>
        <p:spPr>
          <a:xfrm>
            <a:off x="14865350" y="1047750"/>
            <a:ext cx="2474913" cy="635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4"/>
          <p:cNvSpPr/>
          <p:nvPr/>
        </p:nvSpPr>
        <p:spPr>
          <a:xfrm>
            <a:off x="14300200" y="692150"/>
            <a:ext cx="487363" cy="4921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4"/>
          <p:cNvSpPr txBox="1"/>
          <p:nvPr>
            <p:ph type="title"/>
          </p:nvPr>
        </p:nvSpPr>
        <p:spPr>
          <a:xfrm>
            <a:off x="2033588" y="1509713"/>
            <a:ext cx="3194050" cy="7254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550">
                <a:solidFill>
                  <a:srgbClr val="333333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4"/>
          <p:cNvSpPr txBox="1"/>
          <p:nvPr>
            <p:ph idx="1" type="body"/>
          </p:nvPr>
        </p:nvSpPr>
        <p:spPr>
          <a:xfrm>
            <a:off x="2411283" y="3354020"/>
            <a:ext cx="8350250" cy="76314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460"/>
              </a:spcBef>
              <a:spcAft>
                <a:spcPts val="0"/>
              </a:spcAft>
              <a:buSzPts val="1400"/>
              <a:buNone/>
              <a:defRPr b="0" i="0" sz="2300">
                <a:solidFill>
                  <a:srgbClr val="4D4D4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4"/>
          <p:cNvSpPr txBox="1"/>
          <p:nvPr>
            <p:ph idx="2" type="body"/>
          </p:nvPr>
        </p:nvSpPr>
        <p:spPr>
          <a:xfrm>
            <a:off x="10353611" y="2602611"/>
            <a:ext cx="8745284" cy="74683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4"/>
          <p:cNvSpPr txBox="1"/>
          <p:nvPr>
            <p:ph idx="11" type="ftr"/>
          </p:nvPr>
        </p:nvSpPr>
        <p:spPr>
          <a:xfrm>
            <a:off x="6835775" y="10523538"/>
            <a:ext cx="6432550" cy="565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4"/>
          <p:cNvSpPr txBox="1"/>
          <p:nvPr>
            <p:ph idx="10" type="dt"/>
          </p:nvPr>
        </p:nvSpPr>
        <p:spPr>
          <a:xfrm>
            <a:off x="1004888" y="10523538"/>
            <a:ext cx="4624387" cy="565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4"/>
          <p:cNvSpPr txBox="1"/>
          <p:nvPr>
            <p:ph idx="12" type="sldNum"/>
          </p:nvPr>
        </p:nvSpPr>
        <p:spPr>
          <a:xfrm>
            <a:off x="14474825" y="10523538"/>
            <a:ext cx="4624388" cy="565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>
  <p:cSld name="Title Only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"/>
          <p:cNvSpPr txBox="1"/>
          <p:nvPr>
            <p:ph type="title"/>
          </p:nvPr>
        </p:nvSpPr>
        <p:spPr>
          <a:xfrm>
            <a:off x="2033588" y="1509713"/>
            <a:ext cx="3194050" cy="7254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550">
                <a:solidFill>
                  <a:srgbClr val="333333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5"/>
          <p:cNvSpPr txBox="1"/>
          <p:nvPr>
            <p:ph idx="11" type="ftr"/>
          </p:nvPr>
        </p:nvSpPr>
        <p:spPr>
          <a:xfrm>
            <a:off x="6835775" y="10523538"/>
            <a:ext cx="6432550" cy="565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5"/>
          <p:cNvSpPr txBox="1"/>
          <p:nvPr>
            <p:ph idx="10" type="dt"/>
          </p:nvPr>
        </p:nvSpPr>
        <p:spPr>
          <a:xfrm>
            <a:off x="1004888" y="10523538"/>
            <a:ext cx="4624387" cy="565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5"/>
          <p:cNvSpPr txBox="1"/>
          <p:nvPr>
            <p:ph idx="12" type="sldNum"/>
          </p:nvPr>
        </p:nvSpPr>
        <p:spPr>
          <a:xfrm>
            <a:off x="14474825" y="10523538"/>
            <a:ext cx="4624388" cy="565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>
  <p:cSld name="Blank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6"/>
          <p:cNvSpPr txBox="1"/>
          <p:nvPr>
            <p:ph idx="11" type="ftr"/>
          </p:nvPr>
        </p:nvSpPr>
        <p:spPr>
          <a:xfrm>
            <a:off x="6835775" y="10523538"/>
            <a:ext cx="6432550" cy="565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6"/>
          <p:cNvSpPr txBox="1"/>
          <p:nvPr>
            <p:ph idx="10" type="dt"/>
          </p:nvPr>
        </p:nvSpPr>
        <p:spPr>
          <a:xfrm>
            <a:off x="1004888" y="10523538"/>
            <a:ext cx="4624387" cy="565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6"/>
          <p:cNvSpPr txBox="1"/>
          <p:nvPr>
            <p:ph idx="12" type="sldNum"/>
          </p:nvPr>
        </p:nvSpPr>
        <p:spPr>
          <a:xfrm>
            <a:off x="14474825" y="10523538"/>
            <a:ext cx="4624388" cy="565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8"/>
          <p:cNvSpPr txBox="1"/>
          <p:nvPr>
            <p:ph type="title"/>
          </p:nvPr>
        </p:nvSpPr>
        <p:spPr>
          <a:xfrm>
            <a:off x="2033588" y="1509713"/>
            <a:ext cx="3194100" cy="72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550">
                <a:solidFill>
                  <a:srgbClr val="333333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8"/>
          <p:cNvSpPr txBox="1"/>
          <p:nvPr>
            <p:ph idx="1" type="body"/>
          </p:nvPr>
        </p:nvSpPr>
        <p:spPr>
          <a:xfrm>
            <a:off x="4370388" y="3244850"/>
            <a:ext cx="11363400" cy="24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dk1"/>
                </a:solidFill>
              </a:defRPr>
            </a:lvl1pPr>
            <a:lvl2pPr indent="-228600" lvl="1" marL="91440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8"/>
          <p:cNvSpPr txBox="1"/>
          <p:nvPr>
            <p:ph idx="11" type="ftr"/>
          </p:nvPr>
        </p:nvSpPr>
        <p:spPr>
          <a:xfrm>
            <a:off x="6835775" y="10523538"/>
            <a:ext cx="64326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8"/>
          <p:cNvSpPr txBox="1"/>
          <p:nvPr>
            <p:ph idx="10" type="dt"/>
          </p:nvPr>
        </p:nvSpPr>
        <p:spPr>
          <a:xfrm>
            <a:off x="1004888" y="10523538"/>
            <a:ext cx="46245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8"/>
          <p:cNvSpPr txBox="1"/>
          <p:nvPr>
            <p:ph idx="12" type="sldNum"/>
          </p:nvPr>
        </p:nvSpPr>
        <p:spPr>
          <a:xfrm>
            <a:off x="14474825" y="10523538"/>
            <a:ext cx="46245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rtl="0" algn="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rtl="0" algn="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rtl="0" algn="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rtl="0" algn="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rtl="0" algn="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rtl="0" algn="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rtl="0" algn="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rtl="0" algn="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rtl="0" algn="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>
  <p:cSld name="Title Slide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9"/>
          <p:cNvSpPr/>
          <p:nvPr/>
        </p:nvSpPr>
        <p:spPr>
          <a:xfrm>
            <a:off x="4829175" y="6278563"/>
            <a:ext cx="4012565" cy="5036184"/>
          </a:xfrm>
          <a:custGeom>
            <a:rect b="b" l="l" r="r" t="t"/>
            <a:pathLst>
              <a:path extrusionOk="0" h="5036184" w="4012565">
                <a:moveTo>
                  <a:pt x="0" y="5035578"/>
                </a:moveTo>
                <a:lnTo>
                  <a:pt x="4012302" y="5035578"/>
                </a:lnTo>
                <a:lnTo>
                  <a:pt x="4012302" y="0"/>
                </a:lnTo>
                <a:lnTo>
                  <a:pt x="0" y="0"/>
                </a:lnTo>
                <a:lnTo>
                  <a:pt x="0" y="5035578"/>
                </a:lnTo>
                <a:close/>
              </a:path>
            </a:pathLst>
          </a:custGeom>
          <a:solidFill>
            <a:srgbClr val="D2D3D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9"/>
          <p:cNvSpPr/>
          <p:nvPr/>
        </p:nvSpPr>
        <p:spPr>
          <a:xfrm>
            <a:off x="4829175" y="0"/>
            <a:ext cx="4013100" cy="39846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9"/>
          <p:cNvSpPr/>
          <p:nvPr/>
        </p:nvSpPr>
        <p:spPr>
          <a:xfrm>
            <a:off x="4862513" y="7329488"/>
            <a:ext cx="3979800" cy="39846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9"/>
          <p:cNvSpPr/>
          <p:nvPr/>
        </p:nvSpPr>
        <p:spPr>
          <a:xfrm>
            <a:off x="7132638" y="4983163"/>
            <a:ext cx="1709700" cy="17112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9"/>
          <p:cNvSpPr/>
          <p:nvPr/>
        </p:nvSpPr>
        <p:spPr>
          <a:xfrm>
            <a:off x="4827588" y="5402263"/>
            <a:ext cx="2065200" cy="2067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9"/>
          <p:cNvSpPr/>
          <p:nvPr/>
        </p:nvSpPr>
        <p:spPr>
          <a:xfrm>
            <a:off x="0" y="3578225"/>
            <a:ext cx="16694785" cy="2700654"/>
          </a:xfrm>
          <a:custGeom>
            <a:rect b="b" l="l" r="r" t="t"/>
            <a:pathLst>
              <a:path extrusionOk="0" h="2700654" w="16694785">
                <a:moveTo>
                  <a:pt x="16694366" y="0"/>
                </a:moveTo>
                <a:lnTo>
                  <a:pt x="0" y="0"/>
                </a:lnTo>
                <a:lnTo>
                  <a:pt x="0" y="2700433"/>
                </a:lnTo>
                <a:lnTo>
                  <a:pt x="16694366" y="2700433"/>
                </a:lnTo>
                <a:lnTo>
                  <a:pt x="16694366" y="0"/>
                </a:lnTo>
                <a:close/>
              </a:path>
            </a:pathLst>
          </a:custGeom>
          <a:solidFill>
            <a:srgbClr val="A12240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9"/>
          <p:cNvSpPr txBox="1"/>
          <p:nvPr>
            <p:ph type="ctrTitle"/>
          </p:nvPr>
        </p:nvSpPr>
        <p:spPr>
          <a:xfrm>
            <a:off x="1639170" y="3620276"/>
            <a:ext cx="16825800" cy="24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9"/>
          <p:cNvSpPr txBox="1"/>
          <p:nvPr>
            <p:ph idx="1" type="subTitle"/>
          </p:nvPr>
        </p:nvSpPr>
        <p:spPr>
          <a:xfrm>
            <a:off x="3015615" y="6336792"/>
            <a:ext cx="14073000" cy="28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9"/>
          <p:cNvSpPr txBox="1"/>
          <p:nvPr>
            <p:ph idx="11" type="ftr"/>
          </p:nvPr>
        </p:nvSpPr>
        <p:spPr>
          <a:xfrm>
            <a:off x="6835775" y="10523538"/>
            <a:ext cx="64326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9"/>
          <p:cNvSpPr txBox="1"/>
          <p:nvPr>
            <p:ph idx="10" type="dt"/>
          </p:nvPr>
        </p:nvSpPr>
        <p:spPr>
          <a:xfrm>
            <a:off x="1004888" y="10523538"/>
            <a:ext cx="46245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9"/>
          <p:cNvSpPr txBox="1"/>
          <p:nvPr>
            <p:ph idx="12" type="sldNum"/>
          </p:nvPr>
        </p:nvSpPr>
        <p:spPr>
          <a:xfrm>
            <a:off x="14474825" y="10523538"/>
            <a:ext cx="46245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>
  <p:cSld name="Two Conten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0"/>
          <p:cNvSpPr/>
          <p:nvPr/>
        </p:nvSpPr>
        <p:spPr>
          <a:xfrm>
            <a:off x="14876463" y="774700"/>
            <a:ext cx="2043000" cy="2079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10"/>
          <p:cNvSpPr/>
          <p:nvPr/>
        </p:nvSpPr>
        <p:spPr>
          <a:xfrm>
            <a:off x="17013238" y="774700"/>
            <a:ext cx="2127300" cy="2079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p10"/>
          <p:cNvSpPr/>
          <p:nvPr/>
        </p:nvSpPr>
        <p:spPr>
          <a:xfrm>
            <a:off x="14865350" y="1047750"/>
            <a:ext cx="2475000" cy="636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10"/>
          <p:cNvSpPr/>
          <p:nvPr/>
        </p:nvSpPr>
        <p:spPr>
          <a:xfrm>
            <a:off x="14300200" y="692150"/>
            <a:ext cx="487500" cy="4920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10"/>
          <p:cNvSpPr txBox="1"/>
          <p:nvPr>
            <p:ph type="title"/>
          </p:nvPr>
        </p:nvSpPr>
        <p:spPr>
          <a:xfrm>
            <a:off x="2033588" y="1509713"/>
            <a:ext cx="3194100" cy="72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550">
                <a:solidFill>
                  <a:srgbClr val="333333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0"/>
          <p:cNvSpPr txBox="1"/>
          <p:nvPr>
            <p:ph idx="1" type="body"/>
          </p:nvPr>
        </p:nvSpPr>
        <p:spPr>
          <a:xfrm>
            <a:off x="2411283" y="3354020"/>
            <a:ext cx="8350200" cy="76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spcBef>
                <a:spcPts val="460"/>
              </a:spcBef>
              <a:spcAft>
                <a:spcPts val="0"/>
              </a:spcAft>
              <a:buSzPts val="1400"/>
              <a:buNone/>
              <a:defRPr b="0" i="0" sz="2300">
                <a:solidFill>
                  <a:srgbClr val="4D4D4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10"/>
          <p:cNvSpPr txBox="1"/>
          <p:nvPr>
            <p:ph idx="2" type="body"/>
          </p:nvPr>
        </p:nvSpPr>
        <p:spPr>
          <a:xfrm>
            <a:off x="10353611" y="2602611"/>
            <a:ext cx="8745300" cy="746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0"/>
          <p:cNvSpPr txBox="1"/>
          <p:nvPr>
            <p:ph idx="11" type="ftr"/>
          </p:nvPr>
        </p:nvSpPr>
        <p:spPr>
          <a:xfrm>
            <a:off x="6835775" y="10523538"/>
            <a:ext cx="64326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10"/>
          <p:cNvSpPr txBox="1"/>
          <p:nvPr>
            <p:ph idx="10" type="dt"/>
          </p:nvPr>
        </p:nvSpPr>
        <p:spPr>
          <a:xfrm>
            <a:off x="1004888" y="10523538"/>
            <a:ext cx="46245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10"/>
          <p:cNvSpPr txBox="1"/>
          <p:nvPr>
            <p:ph idx="12" type="sldNum"/>
          </p:nvPr>
        </p:nvSpPr>
        <p:spPr>
          <a:xfrm>
            <a:off x="14474825" y="10523538"/>
            <a:ext cx="46245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>
  <p:cSld name="Title Only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1"/>
          <p:cNvSpPr txBox="1"/>
          <p:nvPr>
            <p:ph type="title"/>
          </p:nvPr>
        </p:nvSpPr>
        <p:spPr>
          <a:xfrm>
            <a:off x="2033588" y="1509713"/>
            <a:ext cx="3194100" cy="72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550">
                <a:solidFill>
                  <a:srgbClr val="333333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11"/>
          <p:cNvSpPr txBox="1"/>
          <p:nvPr>
            <p:ph idx="11" type="ftr"/>
          </p:nvPr>
        </p:nvSpPr>
        <p:spPr>
          <a:xfrm>
            <a:off x="6835775" y="10523538"/>
            <a:ext cx="64326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11"/>
          <p:cNvSpPr txBox="1"/>
          <p:nvPr>
            <p:ph idx="10" type="dt"/>
          </p:nvPr>
        </p:nvSpPr>
        <p:spPr>
          <a:xfrm>
            <a:off x="1004888" y="10523538"/>
            <a:ext cx="46245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11"/>
          <p:cNvSpPr txBox="1"/>
          <p:nvPr>
            <p:ph idx="12" type="sldNum"/>
          </p:nvPr>
        </p:nvSpPr>
        <p:spPr>
          <a:xfrm>
            <a:off x="14474825" y="10523538"/>
            <a:ext cx="46245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3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slideLayout" Target="../slideLayouts/slideLayout7.xml"/><Relationship Id="rId3" Type="http://schemas.openxmlformats.org/officeDocument/2006/relationships/slideLayout" Target="../slideLayouts/slideLayout8.xml"/><Relationship Id="rId4" Type="http://schemas.openxmlformats.org/officeDocument/2006/relationships/slideLayout" Target="../slideLayouts/slideLayout9.xml"/><Relationship Id="rId5" Type="http://schemas.openxmlformats.org/officeDocument/2006/relationships/slideLayout" Target="../slideLayouts/slideLayout10.xml"/><Relationship Id="rId6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2033588" y="1509713"/>
            <a:ext cx="3194050" cy="7254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550" u="none" cap="none" strike="noStrike">
                <a:solidFill>
                  <a:srgbClr val="333333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4370388" y="3244850"/>
            <a:ext cx="11363325" cy="2419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1" type="ftr"/>
          </p:nvPr>
        </p:nvSpPr>
        <p:spPr>
          <a:xfrm>
            <a:off x="6835775" y="10523538"/>
            <a:ext cx="6432550" cy="565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0" type="dt"/>
          </p:nvPr>
        </p:nvSpPr>
        <p:spPr>
          <a:xfrm>
            <a:off x="1004888" y="10523538"/>
            <a:ext cx="4624387" cy="565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14474825" y="10523538"/>
            <a:ext cx="4624388" cy="565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7"/>
          <p:cNvSpPr txBox="1"/>
          <p:nvPr>
            <p:ph type="title"/>
          </p:nvPr>
        </p:nvSpPr>
        <p:spPr>
          <a:xfrm>
            <a:off x="2033588" y="1509713"/>
            <a:ext cx="3194100" cy="72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550" u="none" cap="none" strike="noStrike">
                <a:solidFill>
                  <a:srgbClr val="333333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7"/>
          <p:cNvSpPr txBox="1"/>
          <p:nvPr>
            <p:ph idx="1" type="body"/>
          </p:nvPr>
        </p:nvSpPr>
        <p:spPr>
          <a:xfrm>
            <a:off x="4370388" y="3244850"/>
            <a:ext cx="11363400" cy="24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" name="Google Shape;56;p7"/>
          <p:cNvSpPr txBox="1"/>
          <p:nvPr>
            <p:ph idx="11" type="ftr"/>
          </p:nvPr>
        </p:nvSpPr>
        <p:spPr>
          <a:xfrm>
            <a:off x="6835775" y="10523538"/>
            <a:ext cx="64326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Google Shape;57;p7"/>
          <p:cNvSpPr txBox="1"/>
          <p:nvPr>
            <p:ph idx="10" type="dt"/>
          </p:nvPr>
        </p:nvSpPr>
        <p:spPr>
          <a:xfrm>
            <a:off x="1004888" y="10523538"/>
            <a:ext cx="46245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" name="Google Shape;58;p7"/>
          <p:cNvSpPr txBox="1"/>
          <p:nvPr>
            <p:ph idx="12" type="sldNum"/>
          </p:nvPr>
        </p:nvSpPr>
        <p:spPr>
          <a:xfrm>
            <a:off x="14474825" y="10523538"/>
            <a:ext cx="46245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3" r:id="rId1"/>
    <p:sldLayoutId id="2147483654" r:id="rId2"/>
    <p:sldLayoutId id="2147483655" r:id="rId3"/>
    <p:sldLayoutId id="2147483656" r:id="rId4"/>
    <p:sldLayoutId id="2147483657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png"/><Relationship Id="rId4" Type="http://schemas.openxmlformats.org/officeDocument/2006/relationships/image" Target="../media/image2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Relationship Id="rId4" Type="http://schemas.openxmlformats.org/officeDocument/2006/relationships/image" Target="../media/image22.png"/><Relationship Id="rId5" Type="http://schemas.openxmlformats.org/officeDocument/2006/relationships/image" Target="../media/image3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Relationship Id="rId4" Type="http://schemas.openxmlformats.org/officeDocument/2006/relationships/image" Target="../media/image22.png"/><Relationship Id="rId5" Type="http://schemas.openxmlformats.org/officeDocument/2006/relationships/image" Target="../media/image3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Relationship Id="rId4" Type="http://schemas.openxmlformats.org/officeDocument/2006/relationships/image" Target="../media/image22.png"/><Relationship Id="rId5" Type="http://schemas.openxmlformats.org/officeDocument/2006/relationships/image" Target="../media/image31.png"/><Relationship Id="rId6" Type="http://schemas.openxmlformats.org/officeDocument/2006/relationships/image" Target="../media/image3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png"/><Relationship Id="rId4" Type="http://schemas.openxmlformats.org/officeDocument/2006/relationships/image" Target="../media/image13.png"/><Relationship Id="rId5" Type="http://schemas.openxmlformats.org/officeDocument/2006/relationships/image" Target="../media/image34.png"/><Relationship Id="rId6" Type="http://schemas.openxmlformats.org/officeDocument/2006/relationships/image" Target="../media/image40.png"/><Relationship Id="rId7" Type="http://schemas.openxmlformats.org/officeDocument/2006/relationships/image" Target="../media/image3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png"/><Relationship Id="rId4" Type="http://schemas.openxmlformats.org/officeDocument/2006/relationships/image" Target="../media/image13.png"/><Relationship Id="rId5" Type="http://schemas.openxmlformats.org/officeDocument/2006/relationships/image" Target="../media/image36.png"/><Relationship Id="rId6" Type="http://schemas.openxmlformats.org/officeDocument/2006/relationships/image" Target="../media/image42.png"/><Relationship Id="rId7" Type="http://schemas.openxmlformats.org/officeDocument/2006/relationships/image" Target="../media/image3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8.png"/><Relationship Id="rId4" Type="http://schemas.openxmlformats.org/officeDocument/2006/relationships/image" Target="../media/image30.png"/><Relationship Id="rId5" Type="http://schemas.openxmlformats.org/officeDocument/2006/relationships/image" Target="../media/image43.png"/><Relationship Id="rId6" Type="http://schemas.openxmlformats.org/officeDocument/2006/relationships/image" Target="../media/image41.png"/><Relationship Id="rId7" Type="http://schemas.openxmlformats.org/officeDocument/2006/relationships/image" Target="../media/image3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png"/><Relationship Id="rId4" Type="http://schemas.openxmlformats.org/officeDocument/2006/relationships/image" Target="../media/image2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Relationship Id="rId4" Type="http://schemas.openxmlformats.org/officeDocument/2006/relationships/image" Target="../media/image17.png"/><Relationship Id="rId5" Type="http://schemas.openxmlformats.org/officeDocument/2006/relationships/image" Target="../media/image12.png"/><Relationship Id="rId6" Type="http://schemas.openxmlformats.org/officeDocument/2006/relationships/image" Target="../media/image15.png"/><Relationship Id="rId7" Type="http://schemas.openxmlformats.org/officeDocument/2006/relationships/image" Target="../media/image2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Relationship Id="rId4" Type="http://schemas.openxmlformats.org/officeDocument/2006/relationships/image" Target="../media/image22.png"/><Relationship Id="rId5" Type="http://schemas.openxmlformats.org/officeDocument/2006/relationships/image" Target="../media/image1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Relationship Id="rId4" Type="http://schemas.openxmlformats.org/officeDocument/2006/relationships/image" Target="../media/image22.png"/><Relationship Id="rId5" Type="http://schemas.openxmlformats.org/officeDocument/2006/relationships/image" Target="../media/image2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Relationship Id="rId4" Type="http://schemas.openxmlformats.org/officeDocument/2006/relationships/image" Target="../media/image22.png"/><Relationship Id="rId5" Type="http://schemas.openxmlformats.org/officeDocument/2006/relationships/image" Target="../media/image1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Relationship Id="rId4" Type="http://schemas.openxmlformats.org/officeDocument/2006/relationships/image" Target="../media/image22.png"/><Relationship Id="rId5" Type="http://schemas.openxmlformats.org/officeDocument/2006/relationships/image" Target="../media/image21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Relationship Id="rId4" Type="http://schemas.openxmlformats.org/officeDocument/2006/relationships/image" Target="../media/image22.png"/><Relationship Id="rId5" Type="http://schemas.openxmlformats.org/officeDocument/2006/relationships/image" Target="../media/image2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Relationship Id="rId4" Type="http://schemas.openxmlformats.org/officeDocument/2006/relationships/image" Target="../media/image22.png"/><Relationship Id="rId5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3"/>
          <p:cNvPicPr preferRelativeResize="0"/>
          <p:nvPr/>
        </p:nvPicPr>
        <p:blipFill rotWithShape="1">
          <a:blip r:embed="rId3">
            <a:alphaModFix/>
          </a:blip>
          <a:srcRect b="0" l="0" r="39299" t="0"/>
          <a:stretch/>
        </p:blipFill>
        <p:spPr>
          <a:xfrm>
            <a:off x="-6349" y="0"/>
            <a:ext cx="11294846" cy="112966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2" name="Google Shape;102;p13"/>
          <p:cNvGrpSpPr/>
          <p:nvPr/>
        </p:nvGrpSpPr>
        <p:grpSpPr>
          <a:xfrm>
            <a:off x="12251436" y="7303148"/>
            <a:ext cx="7399325" cy="1723500"/>
            <a:chOff x="12223750" y="3831044"/>
            <a:chExt cx="6400800" cy="1723500"/>
          </a:xfrm>
        </p:grpSpPr>
        <p:sp>
          <p:nvSpPr>
            <p:cNvPr id="103" name="Google Shape;103;p13"/>
            <p:cNvSpPr txBox="1"/>
            <p:nvPr/>
          </p:nvSpPr>
          <p:spPr>
            <a:xfrm>
              <a:off x="12223750" y="3831044"/>
              <a:ext cx="6400800" cy="172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s-MX" sz="4000" u="none" cap="none" strike="noStrike">
                  <a:solidFill>
                    <a:srgbClr val="3F3F3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Movilidad para México:</a:t>
              </a:r>
              <a:endParaRPr b="1"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s-MX" sz="2300" u="none" cap="none" strike="noStrike">
                  <a:solidFill>
                    <a:srgbClr val="3F3F3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Saludable, segura, sustentable y solidaria</a:t>
              </a:r>
              <a:endParaRPr b="1" sz="20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0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MX" sz="2000">
                  <a:solidFill>
                    <a:srgbClr val="3F3F3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Rumbo a la puesta en marcha de los “Planes de implementación locales Movilidad 4S”</a:t>
              </a:r>
              <a:endParaRPr b="1" sz="20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MX" sz="2000">
                  <a:solidFill>
                    <a:srgbClr val="3F3F3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02 de julio de 2020</a:t>
              </a:r>
              <a:endParaRPr b="1" sz="20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0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0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0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104" name="Google Shape;104;p13"/>
            <p:cNvCxnSpPr/>
            <p:nvPr/>
          </p:nvCxnSpPr>
          <p:spPr>
            <a:xfrm>
              <a:off x="12376150" y="5048250"/>
              <a:ext cx="6096000" cy="0"/>
            </a:xfrm>
            <a:prstGeom prst="straightConnector1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pic>
        <p:nvPicPr>
          <p:cNvPr id="105" name="Google Shape;10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12719" y="9454949"/>
            <a:ext cx="13187083" cy="172355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3"/>
          <p:cNvSpPr txBox="1"/>
          <p:nvPr/>
        </p:nvSpPr>
        <p:spPr>
          <a:xfrm>
            <a:off x="12251498" y="2990848"/>
            <a:ext cx="7399200" cy="17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MX" sz="4000" u="none" cap="none" strike="noStrik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Movilidad para México:</a:t>
            </a:r>
            <a:endParaRPr b="1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MX" sz="2300" u="none" cap="none" strike="noStrik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Saludable, segura, sustentable y solidaria</a:t>
            </a:r>
            <a:endParaRPr b="1" sz="2000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0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Rumbo a la puesta en marcha de los “Planes de implementación locales Movilidad 4S”</a:t>
            </a:r>
            <a:endParaRPr b="1" sz="2000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0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02 de julio de 2020</a:t>
            </a:r>
            <a:endParaRPr b="1" sz="2000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2"/>
          <p:cNvSpPr/>
          <p:nvPr/>
        </p:nvSpPr>
        <p:spPr>
          <a:xfrm>
            <a:off x="725675" y="640575"/>
            <a:ext cx="10229688" cy="1432365"/>
          </a:xfrm>
          <a:custGeom>
            <a:rect b="b" l="l" r="r" t="t"/>
            <a:pathLst>
              <a:path extrusionOk="0" h="2628192" w="10711715">
                <a:moveTo>
                  <a:pt x="0" y="2628192"/>
                </a:moveTo>
                <a:lnTo>
                  <a:pt x="10711715" y="2628192"/>
                </a:lnTo>
                <a:lnTo>
                  <a:pt x="10711715" y="0"/>
                </a:lnTo>
                <a:lnTo>
                  <a:pt x="0" y="0"/>
                </a:lnTo>
                <a:lnTo>
                  <a:pt x="0" y="2628192"/>
                </a:lnTo>
                <a:close/>
              </a:path>
            </a:pathLst>
          </a:custGeom>
          <a:solidFill>
            <a:srgbClr val="A10F3B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22"/>
          <p:cNvSpPr txBox="1"/>
          <p:nvPr/>
        </p:nvSpPr>
        <p:spPr>
          <a:xfrm>
            <a:off x="1289050" y="718100"/>
            <a:ext cx="9601200" cy="10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950">
            <a:noAutofit/>
          </a:bodyPr>
          <a:lstStyle/>
          <a:p>
            <a:pPr indent="0" lvl="0" marL="12700" marR="0" rtl="0" algn="l">
              <a:spcBef>
                <a:spcPts val="110"/>
              </a:spcBef>
              <a:spcAft>
                <a:spcPts val="0"/>
              </a:spcAft>
              <a:buNone/>
            </a:pPr>
            <a:r>
              <a:rPr b="1" lang="es-MX" sz="31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Calles completas</a:t>
            </a:r>
            <a:endParaRPr sz="1100"/>
          </a:p>
        </p:txBody>
      </p:sp>
      <p:grpSp>
        <p:nvGrpSpPr>
          <p:cNvPr id="244" name="Google Shape;244;p22"/>
          <p:cNvGrpSpPr/>
          <p:nvPr/>
        </p:nvGrpSpPr>
        <p:grpSpPr>
          <a:xfrm>
            <a:off x="-12330" y="-3449"/>
            <a:ext cx="463551" cy="11626850"/>
            <a:chOff x="-12330" y="-3449"/>
            <a:chExt cx="463551" cy="11626850"/>
          </a:xfrm>
        </p:grpSpPr>
        <p:pic>
          <p:nvPicPr>
            <p:cNvPr id="245" name="Google Shape;245;p22"/>
            <p:cNvPicPr preferRelativeResize="0"/>
            <p:nvPr/>
          </p:nvPicPr>
          <p:blipFill rotWithShape="1">
            <a:blip r:embed="rId3">
              <a:alphaModFix/>
            </a:blip>
            <a:srcRect b="-2838" l="0" r="0" t="0"/>
            <a:stretch/>
          </p:blipFill>
          <p:spPr>
            <a:xfrm>
              <a:off x="-10741" y="479151"/>
              <a:ext cx="461962" cy="111442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6" name="Google Shape;246;p22"/>
            <p:cNvSpPr/>
            <p:nvPr/>
          </p:nvSpPr>
          <p:spPr>
            <a:xfrm>
              <a:off x="-12330" y="-3449"/>
              <a:ext cx="461645" cy="483170"/>
            </a:xfrm>
            <a:custGeom>
              <a:rect b="b" l="l" r="r" t="t"/>
              <a:pathLst>
                <a:path extrusionOk="0" h="481965" w="461645">
                  <a:moveTo>
                    <a:pt x="461164" y="0"/>
                  </a:moveTo>
                  <a:lnTo>
                    <a:pt x="0" y="0"/>
                  </a:lnTo>
                  <a:lnTo>
                    <a:pt x="0" y="481896"/>
                  </a:lnTo>
                  <a:lnTo>
                    <a:pt x="461164" y="481896"/>
                  </a:lnTo>
                  <a:lnTo>
                    <a:pt x="461164" y="0"/>
                  </a:lnTo>
                  <a:close/>
                </a:path>
              </a:pathLst>
            </a:custGeom>
            <a:solidFill>
              <a:srgbClr val="A1224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47" name="Google Shape;247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90250" y="613650"/>
            <a:ext cx="9183829" cy="1200325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22"/>
          <p:cNvSpPr/>
          <p:nvPr/>
        </p:nvSpPr>
        <p:spPr>
          <a:xfrm rot="-5400000">
            <a:off x="13138579" y="1909605"/>
            <a:ext cx="3573253" cy="7800737"/>
          </a:xfrm>
          <a:custGeom>
            <a:rect b="b" l="l" r="r" t="t"/>
            <a:pathLst>
              <a:path extrusionOk="0" h="11064875" w="1705610">
                <a:moveTo>
                  <a:pt x="1705508" y="11064689"/>
                </a:moveTo>
                <a:lnTo>
                  <a:pt x="0" y="11064689"/>
                </a:lnTo>
                <a:lnTo>
                  <a:pt x="0" y="0"/>
                </a:lnTo>
                <a:lnTo>
                  <a:pt x="1705508" y="0"/>
                </a:lnTo>
                <a:lnTo>
                  <a:pt x="1705508" y="11064689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22"/>
          <p:cNvSpPr txBox="1"/>
          <p:nvPr/>
        </p:nvSpPr>
        <p:spPr>
          <a:xfrm>
            <a:off x="11159300" y="4023200"/>
            <a:ext cx="7531800" cy="35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65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1" sz="2400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4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Av. 43 Poniente, Puebla</a:t>
            </a:r>
            <a:endParaRPr sz="2400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2.5 km en ambos sentidos, unidireccional, ciclovía emergente, pasos peatonales, señalamiento horizontal.</a:t>
            </a:r>
            <a:endParaRPr sz="2400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03  de junio  de 2020</a:t>
            </a:r>
            <a:endParaRPr sz="2400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Fuente foto:Norman Campos</a:t>
            </a:r>
            <a:endParaRPr sz="2400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45720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000">
                <a:solidFill>
                  <a:srgbClr val="A1224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sz="2000">
              <a:solidFill>
                <a:srgbClr val="A1224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A1224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A122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50" name="Google Shape;250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28459" y="2592190"/>
            <a:ext cx="9753600" cy="731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3"/>
          <p:cNvSpPr/>
          <p:nvPr/>
        </p:nvSpPr>
        <p:spPr>
          <a:xfrm>
            <a:off x="725675" y="640575"/>
            <a:ext cx="10229688" cy="1432365"/>
          </a:xfrm>
          <a:custGeom>
            <a:rect b="b" l="l" r="r" t="t"/>
            <a:pathLst>
              <a:path extrusionOk="0" h="2628192" w="10711715">
                <a:moveTo>
                  <a:pt x="0" y="2628192"/>
                </a:moveTo>
                <a:lnTo>
                  <a:pt x="10711715" y="2628192"/>
                </a:lnTo>
                <a:lnTo>
                  <a:pt x="10711715" y="0"/>
                </a:lnTo>
                <a:lnTo>
                  <a:pt x="0" y="0"/>
                </a:lnTo>
                <a:lnTo>
                  <a:pt x="0" y="2628192"/>
                </a:lnTo>
                <a:close/>
              </a:path>
            </a:pathLst>
          </a:custGeom>
          <a:solidFill>
            <a:srgbClr val="A10F3B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23"/>
          <p:cNvSpPr txBox="1"/>
          <p:nvPr/>
        </p:nvSpPr>
        <p:spPr>
          <a:xfrm>
            <a:off x="1289050" y="718100"/>
            <a:ext cx="9601200" cy="10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950">
            <a:noAutofit/>
          </a:bodyPr>
          <a:lstStyle/>
          <a:p>
            <a:pPr indent="0" lvl="0" marL="12700" marR="0" rtl="0" algn="l">
              <a:spcBef>
                <a:spcPts val="110"/>
              </a:spcBef>
              <a:spcAft>
                <a:spcPts val="0"/>
              </a:spcAft>
              <a:buNone/>
            </a:pPr>
            <a:r>
              <a:rPr b="1" lang="es-MX" sz="31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Calles flexibles</a:t>
            </a:r>
            <a:endParaRPr sz="1100"/>
          </a:p>
        </p:txBody>
      </p:sp>
      <p:grpSp>
        <p:nvGrpSpPr>
          <p:cNvPr id="258" name="Google Shape;258;p23"/>
          <p:cNvGrpSpPr/>
          <p:nvPr/>
        </p:nvGrpSpPr>
        <p:grpSpPr>
          <a:xfrm>
            <a:off x="-12330" y="-3449"/>
            <a:ext cx="463551" cy="11626850"/>
            <a:chOff x="-12330" y="-3449"/>
            <a:chExt cx="463551" cy="11626850"/>
          </a:xfrm>
        </p:grpSpPr>
        <p:pic>
          <p:nvPicPr>
            <p:cNvPr id="259" name="Google Shape;259;p23"/>
            <p:cNvPicPr preferRelativeResize="0"/>
            <p:nvPr/>
          </p:nvPicPr>
          <p:blipFill rotWithShape="1">
            <a:blip r:embed="rId3">
              <a:alphaModFix/>
            </a:blip>
            <a:srcRect b="-2838" l="0" r="0" t="0"/>
            <a:stretch/>
          </p:blipFill>
          <p:spPr>
            <a:xfrm>
              <a:off x="-10741" y="479151"/>
              <a:ext cx="461962" cy="111442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0" name="Google Shape;260;p23"/>
            <p:cNvSpPr/>
            <p:nvPr/>
          </p:nvSpPr>
          <p:spPr>
            <a:xfrm>
              <a:off x="-12330" y="-3449"/>
              <a:ext cx="461645" cy="483170"/>
            </a:xfrm>
            <a:custGeom>
              <a:rect b="b" l="l" r="r" t="t"/>
              <a:pathLst>
                <a:path extrusionOk="0" h="481965" w="461645">
                  <a:moveTo>
                    <a:pt x="461164" y="0"/>
                  </a:moveTo>
                  <a:lnTo>
                    <a:pt x="0" y="0"/>
                  </a:lnTo>
                  <a:lnTo>
                    <a:pt x="0" y="481896"/>
                  </a:lnTo>
                  <a:lnTo>
                    <a:pt x="461164" y="481896"/>
                  </a:lnTo>
                  <a:lnTo>
                    <a:pt x="461164" y="0"/>
                  </a:lnTo>
                  <a:close/>
                </a:path>
              </a:pathLst>
            </a:custGeom>
            <a:solidFill>
              <a:srgbClr val="A1224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61" name="Google Shape;26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90250" y="613650"/>
            <a:ext cx="9183829" cy="1200325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23"/>
          <p:cNvSpPr/>
          <p:nvPr/>
        </p:nvSpPr>
        <p:spPr>
          <a:xfrm rot="-5400000">
            <a:off x="13138579" y="1909605"/>
            <a:ext cx="3573253" cy="7800737"/>
          </a:xfrm>
          <a:custGeom>
            <a:rect b="b" l="l" r="r" t="t"/>
            <a:pathLst>
              <a:path extrusionOk="0" h="11064875" w="1705610">
                <a:moveTo>
                  <a:pt x="1705508" y="11064689"/>
                </a:moveTo>
                <a:lnTo>
                  <a:pt x="0" y="11064689"/>
                </a:lnTo>
                <a:lnTo>
                  <a:pt x="0" y="0"/>
                </a:lnTo>
                <a:lnTo>
                  <a:pt x="1705508" y="0"/>
                </a:lnTo>
                <a:lnTo>
                  <a:pt x="1705508" y="11064689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23"/>
          <p:cNvSpPr txBox="1"/>
          <p:nvPr/>
        </p:nvSpPr>
        <p:spPr>
          <a:xfrm>
            <a:off x="11159300" y="4023200"/>
            <a:ext cx="7531800" cy="35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65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1" sz="2400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4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Centro histórico CDMX</a:t>
            </a:r>
            <a:endParaRPr sz="2400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Calles en las que que se ampliará el espacio peatonal hasta la mitad del actual arroyo vehicular. Cada día de activa un lado diferente.</a:t>
            </a:r>
            <a:endParaRPr sz="2400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Espacios peatonales emergentes: Lineamientos de implementación. </a:t>
            </a:r>
            <a:endParaRPr sz="2400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01 de julio </a:t>
            </a:r>
            <a:r>
              <a:rPr lang="es-MX" sz="24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 de 2020</a:t>
            </a:r>
            <a:endParaRPr sz="2400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Fuente foto:Milenio</a:t>
            </a:r>
            <a:endParaRPr sz="2400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45720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000">
                <a:solidFill>
                  <a:srgbClr val="A1224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sz="2000">
              <a:solidFill>
                <a:srgbClr val="A1224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A1224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A122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64" name="Google Shape;264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8151" y="2712728"/>
            <a:ext cx="9919775" cy="6613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4"/>
          <p:cNvSpPr/>
          <p:nvPr/>
        </p:nvSpPr>
        <p:spPr>
          <a:xfrm>
            <a:off x="725675" y="640575"/>
            <a:ext cx="10229688" cy="1432365"/>
          </a:xfrm>
          <a:custGeom>
            <a:rect b="b" l="l" r="r" t="t"/>
            <a:pathLst>
              <a:path extrusionOk="0" h="2628192" w="10711715">
                <a:moveTo>
                  <a:pt x="0" y="2628192"/>
                </a:moveTo>
                <a:lnTo>
                  <a:pt x="10711715" y="2628192"/>
                </a:lnTo>
                <a:lnTo>
                  <a:pt x="10711715" y="0"/>
                </a:lnTo>
                <a:lnTo>
                  <a:pt x="0" y="0"/>
                </a:lnTo>
                <a:lnTo>
                  <a:pt x="0" y="2628192"/>
                </a:lnTo>
                <a:close/>
              </a:path>
            </a:pathLst>
          </a:custGeom>
          <a:solidFill>
            <a:srgbClr val="A10F3B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24"/>
          <p:cNvSpPr txBox="1"/>
          <p:nvPr/>
        </p:nvSpPr>
        <p:spPr>
          <a:xfrm>
            <a:off x="1289050" y="718100"/>
            <a:ext cx="9601200" cy="10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950">
            <a:noAutofit/>
          </a:bodyPr>
          <a:lstStyle/>
          <a:p>
            <a:pPr indent="0" lvl="0" marL="12700" marR="0" rtl="0" algn="l">
              <a:spcBef>
                <a:spcPts val="110"/>
              </a:spcBef>
              <a:spcAft>
                <a:spcPts val="0"/>
              </a:spcAft>
              <a:buNone/>
            </a:pPr>
            <a:r>
              <a:rPr b="1" lang="es-MX" sz="31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Ampliación para espacios comerciales</a:t>
            </a:r>
            <a:endParaRPr sz="1100"/>
          </a:p>
        </p:txBody>
      </p:sp>
      <p:grpSp>
        <p:nvGrpSpPr>
          <p:cNvPr id="272" name="Google Shape;272;p24"/>
          <p:cNvGrpSpPr/>
          <p:nvPr/>
        </p:nvGrpSpPr>
        <p:grpSpPr>
          <a:xfrm>
            <a:off x="-12330" y="-3449"/>
            <a:ext cx="463551" cy="11626850"/>
            <a:chOff x="-12330" y="-3449"/>
            <a:chExt cx="463551" cy="11626850"/>
          </a:xfrm>
        </p:grpSpPr>
        <p:pic>
          <p:nvPicPr>
            <p:cNvPr id="273" name="Google Shape;273;p24"/>
            <p:cNvPicPr preferRelativeResize="0"/>
            <p:nvPr/>
          </p:nvPicPr>
          <p:blipFill rotWithShape="1">
            <a:blip r:embed="rId3">
              <a:alphaModFix/>
            </a:blip>
            <a:srcRect b="-2838" l="0" r="0" t="0"/>
            <a:stretch/>
          </p:blipFill>
          <p:spPr>
            <a:xfrm>
              <a:off x="-10741" y="479151"/>
              <a:ext cx="461962" cy="111442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4" name="Google Shape;274;p24"/>
            <p:cNvSpPr/>
            <p:nvPr/>
          </p:nvSpPr>
          <p:spPr>
            <a:xfrm>
              <a:off x="-12330" y="-3449"/>
              <a:ext cx="461645" cy="483170"/>
            </a:xfrm>
            <a:custGeom>
              <a:rect b="b" l="l" r="r" t="t"/>
              <a:pathLst>
                <a:path extrusionOk="0" h="481965" w="461645">
                  <a:moveTo>
                    <a:pt x="461164" y="0"/>
                  </a:moveTo>
                  <a:lnTo>
                    <a:pt x="0" y="0"/>
                  </a:lnTo>
                  <a:lnTo>
                    <a:pt x="0" y="481896"/>
                  </a:lnTo>
                  <a:lnTo>
                    <a:pt x="461164" y="481896"/>
                  </a:lnTo>
                  <a:lnTo>
                    <a:pt x="461164" y="0"/>
                  </a:lnTo>
                  <a:close/>
                </a:path>
              </a:pathLst>
            </a:custGeom>
            <a:solidFill>
              <a:srgbClr val="A1224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75" name="Google Shape;27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90250" y="613650"/>
            <a:ext cx="9183829" cy="1200325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24"/>
          <p:cNvSpPr/>
          <p:nvPr/>
        </p:nvSpPr>
        <p:spPr>
          <a:xfrm rot="-5400000">
            <a:off x="13138579" y="1909605"/>
            <a:ext cx="3573253" cy="7800737"/>
          </a:xfrm>
          <a:custGeom>
            <a:rect b="b" l="l" r="r" t="t"/>
            <a:pathLst>
              <a:path extrusionOk="0" h="11064875" w="1705610">
                <a:moveTo>
                  <a:pt x="1705508" y="11064689"/>
                </a:moveTo>
                <a:lnTo>
                  <a:pt x="0" y="11064689"/>
                </a:lnTo>
                <a:lnTo>
                  <a:pt x="0" y="0"/>
                </a:lnTo>
                <a:lnTo>
                  <a:pt x="1705508" y="0"/>
                </a:lnTo>
                <a:lnTo>
                  <a:pt x="1705508" y="11064689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24"/>
          <p:cNvSpPr txBox="1"/>
          <p:nvPr/>
        </p:nvSpPr>
        <p:spPr>
          <a:xfrm>
            <a:off x="11159300" y="4023200"/>
            <a:ext cx="7531800" cy="35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65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1" sz="2400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4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Polanco, Alcaldía Miguel Hidalgo, CDMX</a:t>
            </a:r>
            <a:endParaRPr sz="2400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Reconversión de cordón de estacionamiento en espacio para enseres y comercio en espacios abiertos.</a:t>
            </a:r>
            <a:endParaRPr sz="2400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01 de julio de 2020</a:t>
            </a:r>
            <a:endParaRPr sz="2400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MX" sz="24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Fuente foto: Locatarios</a:t>
            </a:r>
            <a:endParaRPr sz="2400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45720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000">
                <a:solidFill>
                  <a:srgbClr val="A1224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sz="2000">
              <a:solidFill>
                <a:srgbClr val="A1224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A1224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A122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78" name="Google Shape;278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9450" y="2322825"/>
            <a:ext cx="6450525" cy="484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39726" y="6127558"/>
            <a:ext cx="6450524" cy="48362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5"/>
          <p:cNvSpPr/>
          <p:nvPr/>
        </p:nvSpPr>
        <p:spPr>
          <a:xfrm rot="-5400000">
            <a:off x="4665202" y="-1019169"/>
            <a:ext cx="1304792" cy="9183846"/>
          </a:xfrm>
          <a:custGeom>
            <a:rect b="b" l="l" r="r" t="t"/>
            <a:pathLst>
              <a:path extrusionOk="0" h="11064875" w="1705610">
                <a:moveTo>
                  <a:pt x="1705508" y="11064689"/>
                </a:moveTo>
                <a:lnTo>
                  <a:pt x="0" y="11064689"/>
                </a:lnTo>
                <a:lnTo>
                  <a:pt x="0" y="0"/>
                </a:lnTo>
                <a:lnTo>
                  <a:pt x="1705508" y="0"/>
                </a:lnTo>
                <a:lnTo>
                  <a:pt x="1705508" y="11064689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25"/>
          <p:cNvSpPr/>
          <p:nvPr/>
        </p:nvSpPr>
        <p:spPr>
          <a:xfrm rot="-5400000">
            <a:off x="7923283" y="803874"/>
            <a:ext cx="2741768" cy="16984583"/>
          </a:xfrm>
          <a:custGeom>
            <a:rect b="b" l="l" r="r" t="t"/>
            <a:pathLst>
              <a:path extrusionOk="0" h="11064875" w="1705610">
                <a:moveTo>
                  <a:pt x="1705508" y="11064689"/>
                </a:moveTo>
                <a:lnTo>
                  <a:pt x="0" y="11064689"/>
                </a:lnTo>
                <a:lnTo>
                  <a:pt x="0" y="0"/>
                </a:lnTo>
                <a:lnTo>
                  <a:pt x="1705508" y="0"/>
                </a:lnTo>
                <a:lnTo>
                  <a:pt x="1705508" y="11064689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25"/>
          <p:cNvSpPr/>
          <p:nvPr/>
        </p:nvSpPr>
        <p:spPr>
          <a:xfrm rot="-5400000">
            <a:off x="8229230" y="-2612626"/>
            <a:ext cx="2050996" cy="17150556"/>
          </a:xfrm>
          <a:custGeom>
            <a:rect b="b" l="l" r="r" t="t"/>
            <a:pathLst>
              <a:path extrusionOk="0" h="11064875" w="1705610">
                <a:moveTo>
                  <a:pt x="1705508" y="11064689"/>
                </a:moveTo>
                <a:lnTo>
                  <a:pt x="0" y="11064689"/>
                </a:lnTo>
                <a:lnTo>
                  <a:pt x="0" y="0"/>
                </a:lnTo>
                <a:lnTo>
                  <a:pt x="1705508" y="0"/>
                </a:lnTo>
                <a:lnTo>
                  <a:pt x="1705508" y="11064689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25"/>
          <p:cNvSpPr/>
          <p:nvPr/>
        </p:nvSpPr>
        <p:spPr>
          <a:xfrm>
            <a:off x="725675" y="640575"/>
            <a:ext cx="10229688" cy="1872587"/>
          </a:xfrm>
          <a:custGeom>
            <a:rect b="b" l="l" r="r" t="t"/>
            <a:pathLst>
              <a:path extrusionOk="0" h="2628192" w="10711715">
                <a:moveTo>
                  <a:pt x="0" y="2628192"/>
                </a:moveTo>
                <a:lnTo>
                  <a:pt x="10711715" y="2628192"/>
                </a:lnTo>
                <a:lnTo>
                  <a:pt x="10711715" y="0"/>
                </a:lnTo>
                <a:lnTo>
                  <a:pt x="0" y="0"/>
                </a:lnTo>
                <a:lnTo>
                  <a:pt x="0" y="2628192"/>
                </a:lnTo>
                <a:close/>
              </a:path>
            </a:pathLst>
          </a:custGeom>
          <a:solidFill>
            <a:srgbClr val="A10F3B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25"/>
          <p:cNvSpPr txBox="1"/>
          <p:nvPr/>
        </p:nvSpPr>
        <p:spPr>
          <a:xfrm>
            <a:off x="1289050" y="870500"/>
            <a:ext cx="9601200" cy="10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950">
            <a:noAutofit/>
          </a:bodyPr>
          <a:lstStyle/>
          <a:p>
            <a:pPr indent="0" lvl="0" marL="12700" marR="0" rtl="0" algn="l">
              <a:spcBef>
                <a:spcPts val="110"/>
              </a:spcBef>
              <a:spcAft>
                <a:spcPts val="0"/>
              </a:spcAft>
              <a:buNone/>
            </a:pPr>
            <a:r>
              <a:rPr b="1" lang="es-MX" sz="31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Paso 3. Planear la implementación, comunicación y financiamiento de las acciones y proyectos a implementar</a:t>
            </a:r>
            <a:endParaRPr sz="1100"/>
          </a:p>
        </p:txBody>
      </p:sp>
      <p:pic>
        <p:nvPicPr>
          <p:cNvPr id="290" name="Google Shape;29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90250" y="613650"/>
            <a:ext cx="9183829" cy="1200325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25"/>
          <p:cNvSpPr/>
          <p:nvPr/>
        </p:nvSpPr>
        <p:spPr>
          <a:xfrm>
            <a:off x="801875" y="3133738"/>
            <a:ext cx="18037800" cy="12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es-MX" sz="2400">
                <a:solidFill>
                  <a:srgbClr val="9900FF"/>
                </a:solidFill>
                <a:latin typeface="Montserrat"/>
                <a:ea typeface="Montserrat"/>
                <a:cs typeface="Montserrat"/>
                <a:sym typeface="Montserrat"/>
              </a:rPr>
              <a:t>Implementar con cuidado. Ajustar rápido.</a:t>
            </a:r>
            <a:endParaRPr>
              <a:solidFill>
                <a:srgbClr val="9900FF"/>
              </a:solidFill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rgbClr val="9900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rgbClr val="9900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99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25"/>
          <p:cNvSpPr/>
          <p:nvPr/>
        </p:nvSpPr>
        <p:spPr>
          <a:xfrm>
            <a:off x="764975" y="5351525"/>
            <a:ext cx="19233000" cy="12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es-MX" sz="2400">
                <a:solidFill>
                  <a:srgbClr val="93C47D"/>
                </a:solidFill>
                <a:latin typeface="Montserrat"/>
                <a:ea typeface="Montserrat"/>
                <a:cs typeface="Montserrat"/>
                <a:sym typeface="Montserrat"/>
              </a:rPr>
              <a:t>Comunicar y socializar adecuadamente los proyectos a implementar, junto con sus distintas acciones</a:t>
            </a:r>
            <a:endParaRPr>
              <a:solidFill>
                <a:srgbClr val="93C47D"/>
              </a:solidFill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identificar problemas, amenazas, riesgos y ajustar la operación. </a:t>
            </a:r>
            <a:endParaRPr sz="24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25"/>
          <p:cNvSpPr/>
          <p:nvPr/>
        </p:nvSpPr>
        <p:spPr>
          <a:xfrm>
            <a:off x="859625" y="7923275"/>
            <a:ext cx="16970400" cy="12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es-MX" sz="2400">
                <a:solidFill>
                  <a:srgbClr val="E06666"/>
                </a:solidFill>
                <a:latin typeface="Montserrat"/>
                <a:ea typeface="Montserrat"/>
                <a:cs typeface="Montserrat"/>
                <a:sym typeface="Montserrat"/>
              </a:rPr>
              <a:t>Identificar la disposición de instrumentos materiales, financieros y recursos humanos</a:t>
            </a:r>
            <a:endParaRPr>
              <a:solidFill>
                <a:srgbClr val="E06666"/>
              </a:solidFill>
            </a:endParaRPr>
          </a:p>
          <a:p>
            <a:pPr indent="-381000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Montserrat"/>
              <a:buChar char="-"/>
            </a:pPr>
            <a:r>
              <a:rPr lang="es-MX" sz="24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Presupuestos destinados a salud, movilidad, transporte, bienestar social, inclusión, combate a la obesidad, pavimentación, bacheo entre otros rubros para buscar su reasignación con motivo de atender la emergencia sanitaria</a:t>
            </a:r>
            <a:endParaRPr sz="24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81000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Montserrat"/>
              <a:buChar char="-"/>
            </a:pPr>
            <a:r>
              <a:rPr lang="es-MX" sz="24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Revisar inventarios</a:t>
            </a:r>
            <a:endParaRPr sz="24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4" name="Google Shape;294;p25"/>
          <p:cNvGrpSpPr/>
          <p:nvPr/>
        </p:nvGrpSpPr>
        <p:grpSpPr>
          <a:xfrm>
            <a:off x="-12330" y="-3449"/>
            <a:ext cx="463551" cy="11626850"/>
            <a:chOff x="-12330" y="-3449"/>
            <a:chExt cx="463551" cy="11626850"/>
          </a:xfrm>
        </p:grpSpPr>
        <p:pic>
          <p:nvPicPr>
            <p:cNvPr id="295" name="Google Shape;295;p25"/>
            <p:cNvPicPr preferRelativeResize="0"/>
            <p:nvPr/>
          </p:nvPicPr>
          <p:blipFill rotWithShape="1">
            <a:blip r:embed="rId4">
              <a:alphaModFix/>
            </a:blip>
            <a:srcRect b="-2838" l="0" r="0" t="0"/>
            <a:stretch/>
          </p:blipFill>
          <p:spPr>
            <a:xfrm>
              <a:off x="-10741" y="479151"/>
              <a:ext cx="461962" cy="111442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6" name="Google Shape;296;p25"/>
            <p:cNvSpPr/>
            <p:nvPr/>
          </p:nvSpPr>
          <p:spPr>
            <a:xfrm>
              <a:off x="-12330" y="-3449"/>
              <a:ext cx="461645" cy="483170"/>
            </a:xfrm>
            <a:custGeom>
              <a:rect b="b" l="l" r="r" t="t"/>
              <a:pathLst>
                <a:path extrusionOk="0" h="481965" w="461645">
                  <a:moveTo>
                    <a:pt x="461164" y="0"/>
                  </a:moveTo>
                  <a:lnTo>
                    <a:pt x="0" y="0"/>
                  </a:lnTo>
                  <a:lnTo>
                    <a:pt x="0" y="481896"/>
                  </a:lnTo>
                  <a:lnTo>
                    <a:pt x="461164" y="481896"/>
                  </a:lnTo>
                  <a:lnTo>
                    <a:pt x="461164" y="0"/>
                  </a:lnTo>
                  <a:close/>
                </a:path>
              </a:pathLst>
            </a:custGeom>
            <a:solidFill>
              <a:srgbClr val="A1224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97" name="Google Shape;297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83975" y="2643788"/>
            <a:ext cx="1593475" cy="159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071525" y="4985325"/>
            <a:ext cx="1872575" cy="187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060900" y="8235325"/>
            <a:ext cx="1969275" cy="196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6"/>
          <p:cNvSpPr/>
          <p:nvPr/>
        </p:nvSpPr>
        <p:spPr>
          <a:xfrm rot="-5400000">
            <a:off x="11044163" y="1900891"/>
            <a:ext cx="2050996" cy="15822771"/>
          </a:xfrm>
          <a:custGeom>
            <a:rect b="b" l="l" r="r" t="t"/>
            <a:pathLst>
              <a:path extrusionOk="0" h="11064875" w="1705610">
                <a:moveTo>
                  <a:pt x="1705508" y="11064689"/>
                </a:moveTo>
                <a:lnTo>
                  <a:pt x="0" y="11064689"/>
                </a:lnTo>
                <a:lnTo>
                  <a:pt x="0" y="0"/>
                </a:lnTo>
                <a:lnTo>
                  <a:pt x="1705508" y="0"/>
                </a:lnTo>
                <a:lnTo>
                  <a:pt x="1705508" y="11064689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26"/>
          <p:cNvSpPr/>
          <p:nvPr/>
        </p:nvSpPr>
        <p:spPr>
          <a:xfrm rot="-5400000">
            <a:off x="7952608" y="-949354"/>
            <a:ext cx="2050996" cy="16597313"/>
          </a:xfrm>
          <a:custGeom>
            <a:rect b="b" l="l" r="r" t="t"/>
            <a:pathLst>
              <a:path extrusionOk="0" h="11064875" w="1705610">
                <a:moveTo>
                  <a:pt x="1705508" y="11064689"/>
                </a:moveTo>
                <a:lnTo>
                  <a:pt x="0" y="11064689"/>
                </a:lnTo>
                <a:lnTo>
                  <a:pt x="0" y="0"/>
                </a:lnTo>
                <a:lnTo>
                  <a:pt x="1705508" y="0"/>
                </a:lnTo>
                <a:lnTo>
                  <a:pt x="1705508" y="11064689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26"/>
          <p:cNvSpPr/>
          <p:nvPr/>
        </p:nvSpPr>
        <p:spPr>
          <a:xfrm rot="-5400000">
            <a:off x="10399307" y="-3543374"/>
            <a:ext cx="2460342" cy="16016407"/>
          </a:xfrm>
          <a:custGeom>
            <a:rect b="b" l="l" r="r" t="t"/>
            <a:pathLst>
              <a:path extrusionOk="0" h="11064875" w="1705610">
                <a:moveTo>
                  <a:pt x="1705508" y="11064689"/>
                </a:moveTo>
                <a:lnTo>
                  <a:pt x="0" y="11064689"/>
                </a:lnTo>
                <a:lnTo>
                  <a:pt x="0" y="0"/>
                </a:lnTo>
                <a:lnTo>
                  <a:pt x="1705508" y="0"/>
                </a:lnTo>
                <a:lnTo>
                  <a:pt x="1705508" y="11064689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26"/>
          <p:cNvSpPr/>
          <p:nvPr/>
        </p:nvSpPr>
        <p:spPr>
          <a:xfrm>
            <a:off x="725675" y="640575"/>
            <a:ext cx="10229688" cy="1872587"/>
          </a:xfrm>
          <a:custGeom>
            <a:rect b="b" l="l" r="r" t="t"/>
            <a:pathLst>
              <a:path extrusionOk="0" h="2628192" w="10711715">
                <a:moveTo>
                  <a:pt x="0" y="2628192"/>
                </a:moveTo>
                <a:lnTo>
                  <a:pt x="10711715" y="2628192"/>
                </a:lnTo>
                <a:lnTo>
                  <a:pt x="10711715" y="0"/>
                </a:lnTo>
                <a:lnTo>
                  <a:pt x="0" y="0"/>
                </a:lnTo>
                <a:lnTo>
                  <a:pt x="0" y="2628192"/>
                </a:lnTo>
                <a:close/>
              </a:path>
            </a:pathLst>
          </a:custGeom>
          <a:solidFill>
            <a:srgbClr val="A10F3B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26"/>
          <p:cNvSpPr txBox="1"/>
          <p:nvPr/>
        </p:nvSpPr>
        <p:spPr>
          <a:xfrm>
            <a:off x="1289050" y="870500"/>
            <a:ext cx="9601200" cy="10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950">
            <a:noAutofit/>
          </a:bodyPr>
          <a:lstStyle/>
          <a:p>
            <a:pPr indent="0" lvl="0" marL="12700" marR="0" rtl="0" algn="l">
              <a:spcBef>
                <a:spcPts val="110"/>
              </a:spcBef>
              <a:spcAft>
                <a:spcPts val="0"/>
              </a:spcAft>
              <a:buNone/>
            </a:pPr>
            <a:r>
              <a:rPr b="1" lang="es-MX" sz="31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Paso 3. Planear la implementación, comunicación y financiamiento de las acciones y proyectos a implementar</a:t>
            </a:r>
            <a:endParaRPr sz="1100"/>
          </a:p>
        </p:txBody>
      </p:sp>
      <p:pic>
        <p:nvPicPr>
          <p:cNvPr id="310" name="Google Shape;31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90250" y="613650"/>
            <a:ext cx="9183829" cy="1200325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26"/>
          <p:cNvSpPr/>
          <p:nvPr/>
        </p:nvSpPr>
        <p:spPr>
          <a:xfrm>
            <a:off x="4565650" y="9080575"/>
            <a:ext cx="15358800" cy="12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es-MX" sz="2400">
                <a:solidFill>
                  <a:srgbClr val="93C47D"/>
                </a:solidFill>
                <a:latin typeface="Montserrat"/>
                <a:ea typeface="Montserrat"/>
                <a:cs typeface="Montserrat"/>
                <a:sym typeface="Montserrat"/>
              </a:rPr>
              <a:t>Buscar nuevas formas de financiamiento</a:t>
            </a:r>
            <a:endParaRPr>
              <a:solidFill>
                <a:srgbClr val="93C47D"/>
              </a:solidFill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iniciativa privada, con escuelas y grupos civiles, cooperación internacional y generación de recursos propios </a:t>
            </a:r>
            <a:endParaRPr sz="24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26"/>
          <p:cNvSpPr/>
          <p:nvPr/>
        </p:nvSpPr>
        <p:spPr>
          <a:xfrm>
            <a:off x="3763675" y="3487650"/>
            <a:ext cx="15782100" cy="12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es-MX" sz="2400">
                <a:solidFill>
                  <a:srgbClr val="6FA8DC"/>
                </a:solidFill>
                <a:latin typeface="Montserrat"/>
                <a:ea typeface="Montserrat"/>
                <a:cs typeface="Montserrat"/>
                <a:sym typeface="Montserrat"/>
              </a:rPr>
              <a:t>Proceder a la reasignación presupuestal necesaria para adquirir los insumos y costear las acciones necesarias</a:t>
            </a:r>
            <a:endParaRPr>
              <a:solidFill>
                <a:srgbClr val="6FA8DC"/>
              </a:solidFill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Transparencia, legalidad, responsabilidad. </a:t>
            </a:r>
            <a:endParaRPr sz="24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MX"/>
              <a:t> </a:t>
            </a:r>
            <a:endParaRPr sz="24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13" name="Google Shape;313;p26"/>
          <p:cNvSpPr/>
          <p:nvPr/>
        </p:nvSpPr>
        <p:spPr>
          <a:xfrm>
            <a:off x="758800" y="7162000"/>
            <a:ext cx="19043700" cy="12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es-MX" sz="24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Estar atento a las oportunidades de asignación de recursos adicionales para atender epidemia</a:t>
            </a:r>
            <a:endParaRPr>
              <a:solidFill>
                <a:schemeClr val="accent6"/>
              </a:solidFill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MX"/>
              <a:t> </a:t>
            </a:r>
            <a:endParaRPr sz="24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grpSp>
        <p:nvGrpSpPr>
          <p:cNvPr id="314" name="Google Shape;314;p26"/>
          <p:cNvGrpSpPr/>
          <p:nvPr/>
        </p:nvGrpSpPr>
        <p:grpSpPr>
          <a:xfrm>
            <a:off x="-12330" y="-3449"/>
            <a:ext cx="463551" cy="11626850"/>
            <a:chOff x="-12330" y="-3449"/>
            <a:chExt cx="463551" cy="11626850"/>
          </a:xfrm>
        </p:grpSpPr>
        <p:pic>
          <p:nvPicPr>
            <p:cNvPr id="315" name="Google Shape;315;p26"/>
            <p:cNvPicPr preferRelativeResize="0"/>
            <p:nvPr/>
          </p:nvPicPr>
          <p:blipFill rotWithShape="1">
            <a:blip r:embed="rId4">
              <a:alphaModFix/>
            </a:blip>
            <a:srcRect b="-2838" l="0" r="0" t="0"/>
            <a:stretch/>
          </p:blipFill>
          <p:spPr>
            <a:xfrm>
              <a:off x="-10741" y="479151"/>
              <a:ext cx="461962" cy="111442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6" name="Google Shape;316;p26"/>
            <p:cNvSpPr/>
            <p:nvPr/>
          </p:nvSpPr>
          <p:spPr>
            <a:xfrm>
              <a:off x="-12330" y="-3449"/>
              <a:ext cx="461645" cy="483170"/>
            </a:xfrm>
            <a:custGeom>
              <a:rect b="b" l="l" r="r" t="t"/>
              <a:pathLst>
                <a:path extrusionOk="0" h="481965" w="461645">
                  <a:moveTo>
                    <a:pt x="461164" y="0"/>
                  </a:moveTo>
                  <a:lnTo>
                    <a:pt x="0" y="0"/>
                  </a:lnTo>
                  <a:lnTo>
                    <a:pt x="0" y="481896"/>
                  </a:lnTo>
                  <a:lnTo>
                    <a:pt x="461164" y="481896"/>
                  </a:lnTo>
                  <a:lnTo>
                    <a:pt x="461164" y="0"/>
                  </a:lnTo>
                  <a:close/>
                </a:path>
              </a:pathLst>
            </a:custGeom>
            <a:solidFill>
              <a:srgbClr val="A1224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17" name="Google Shape;317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8150" y="3140225"/>
            <a:ext cx="2556500" cy="255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495950" y="6473200"/>
            <a:ext cx="1623900" cy="162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36100" y="8762625"/>
            <a:ext cx="2051000" cy="205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27"/>
          <p:cNvSpPr/>
          <p:nvPr/>
        </p:nvSpPr>
        <p:spPr>
          <a:xfrm>
            <a:off x="725664" y="640573"/>
            <a:ext cx="10229688" cy="1162975"/>
          </a:xfrm>
          <a:custGeom>
            <a:rect b="b" l="l" r="r" t="t"/>
            <a:pathLst>
              <a:path extrusionOk="0" h="2628192" w="10711715">
                <a:moveTo>
                  <a:pt x="0" y="2628192"/>
                </a:moveTo>
                <a:lnTo>
                  <a:pt x="10711715" y="2628192"/>
                </a:lnTo>
                <a:lnTo>
                  <a:pt x="10711715" y="0"/>
                </a:lnTo>
                <a:lnTo>
                  <a:pt x="0" y="0"/>
                </a:lnTo>
                <a:lnTo>
                  <a:pt x="0" y="2628192"/>
                </a:lnTo>
                <a:close/>
              </a:path>
            </a:pathLst>
          </a:custGeom>
          <a:solidFill>
            <a:srgbClr val="A10F3B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27"/>
          <p:cNvSpPr txBox="1"/>
          <p:nvPr/>
        </p:nvSpPr>
        <p:spPr>
          <a:xfrm>
            <a:off x="1289050" y="718100"/>
            <a:ext cx="9601200" cy="105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950">
            <a:noAutofit/>
          </a:bodyPr>
          <a:lstStyle/>
          <a:p>
            <a:pPr indent="0" lvl="0" marL="12700" rtl="0" algn="l">
              <a:spcBef>
                <a:spcPts val="11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s-MX" sz="34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Paso 4. Monitorear/Evaluar las acciones</a:t>
            </a:r>
            <a:endParaRPr b="1" sz="34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12700" marR="0" rtl="0" algn="l">
              <a:spcBef>
                <a:spcPts val="110"/>
              </a:spcBef>
              <a:spcAft>
                <a:spcPts val="0"/>
              </a:spcAft>
              <a:buNone/>
            </a:pPr>
            <a:r>
              <a:rPr b="1" lang="es-MX" sz="34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y proyectos a implementar</a:t>
            </a:r>
            <a:r>
              <a:rPr lang="es-MX" sz="3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/>
          </a:p>
          <a:p>
            <a:pPr indent="0" lvl="0" marL="12700" marR="0" rtl="0" algn="l">
              <a:spcBef>
                <a:spcPts val="110"/>
              </a:spcBef>
              <a:spcAft>
                <a:spcPts val="0"/>
              </a:spcAft>
              <a:buNone/>
            </a:pPr>
            <a:r>
              <a:t/>
            </a:r>
            <a:endParaRPr b="0" i="0" sz="34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327" name="Google Shape;327;p27"/>
          <p:cNvGrpSpPr/>
          <p:nvPr/>
        </p:nvGrpSpPr>
        <p:grpSpPr>
          <a:xfrm>
            <a:off x="-12330" y="-3449"/>
            <a:ext cx="463551" cy="11626850"/>
            <a:chOff x="-12330" y="-3449"/>
            <a:chExt cx="463551" cy="11626850"/>
          </a:xfrm>
        </p:grpSpPr>
        <p:pic>
          <p:nvPicPr>
            <p:cNvPr id="328" name="Google Shape;328;p27"/>
            <p:cNvPicPr preferRelativeResize="0"/>
            <p:nvPr/>
          </p:nvPicPr>
          <p:blipFill rotWithShape="1">
            <a:blip r:embed="rId3">
              <a:alphaModFix/>
            </a:blip>
            <a:srcRect b="-2838" l="0" r="0" t="0"/>
            <a:stretch/>
          </p:blipFill>
          <p:spPr>
            <a:xfrm>
              <a:off x="-10741" y="479151"/>
              <a:ext cx="461962" cy="111442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9" name="Google Shape;329;p27"/>
            <p:cNvSpPr/>
            <p:nvPr/>
          </p:nvSpPr>
          <p:spPr>
            <a:xfrm>
              <a:off x="-12330" y="-3449"/>
              <a:ext cx="461645" cy="483170"/>
            </a:xfrm>
            <a:custGeom>
              <a:rect b="b" l="l" r="r" t="t"/>
              <a:pathLst>
                <a:path extrusionOk="0" h="481965" w="461645">
                  <a:moveTo>
                    <a:pt x="461164" y="0"/>
                  </a:moveTo>
                  <a:lnTo>
                    <a:pt x="0" y="0"/>
                  </a:lnTo>
                  <a:lnTo>
                    <a:pt x="0" y="481896"/>
                  </a:lnTo>
                  <a:lnTo>
                    <a:pt x="461164" y="481896"/>
                  </a:lnTo>
                  <a:lnTo>
                    <a:pt x="461164" y="0"/>
                  </a:lnTo>
                  <a:close/>
                </a:path>
              </a:pathLst>
            </a:custGeom>
            <a:solidFill>
              <a:srgbClr val="A1224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0" name="Google Shape;330;p27"/>
          <p:cNvSpPr/>
          <p:nvPr/>
        </p:nvSpPr>
        <p:spPr>
          <a:xfrm>
            <a:off x="2040404" y="12430425"/>
            <a:ext cx="594300" cy="594300"/>
          </a:xfrm>
          <a:prstGeom prst="ellipse">
            <a:avLst/>
          </a:prstGeom>
          <a:solidFill>
            <a:srgbClr val="C5A77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5</a:t>
            </a:r>
            <a:endParaRPr/>
          </a:p>
        </p:txBody>
      </p:sp>
      <p:pic>
        <p:nvPicPr>
          <p:cNvPr id="331" name="Google Shape;331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90250" y="613650"/>
            <a:ext cx="9183829" cy="1200325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27"/>
          <p:cNvSpPr/>
          <p:nvPr/>
        </p:nvSpPr>
        <p:spPr>
          <a:xfrm>
            <a:off x="4108451" y="2779775"/>
            <a:ext cx="14065800" cy="12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es-MX" sz="2400">
                <a:solidFill>
                  <a:srgbClr val="365F91"/>
                </a:solidFill>
                <a:latin typeface="Montserrat"/>
                <a:ea typeface="Montserrat"/>
                <a:cs typeface="Montserrat"/>
                <a:sym typeface="Montserrat"/>
              </a:rPr>
              <a:t>Revisar puesta en operación y evaluar rápidamente en los primeros días</a:t>
            </a:r>
            <a:endParaRPr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identificar problemas, amenazas, riesgos y ajustar la operación. </a:t>
            </a:r>
            <a:endParaRPr sz="24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27"/>
          <p:cNvSpPr/>
          <p:nvPr/>
        </p:nvSpPr>
        <p:spPr>
          <a:xfrm>
            <a:off x="4108450" y="5222000"/>
            <a:ext cx="14341200" cy="12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es-MX" sz="2400">
                <a:solidFill>
                  <a:srgbClr val="6AA84F"/>
                </a:solidFill>
                <a:latin typeface="Montserrat"/>
                <a:ea typeface="Montserrat"/>
                <a:cs typeface="Montserrat"/>
                <a:sym typeface="Montserrat"/>
              </a:rPr>
              <a:t>Comunicar los resultados de estas acciones y proyectos</a:t>
            </a:r>
            <a:endParaRPr b="1" sz="2400">
              <a:solidFill>
                <a:srgbClr val="6AA84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Invitar a medios a recorrerlos; tal vez hasta instalar un espacio virtual o físico para recibir comentarios o sugerencias. Esta comunicación ayudará a convencer o ajustar estas acciones, e incluso a mantenerlas como permanentes, de ser exitosas.</a:t>
            </a:r>
            <a:endParaRPr sz="24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s-MX" sz="2400" u="none" cap="none" strike="noStrik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i="0" sz="2000" u="none" cap="none" strike="noStrike">
              <a:solidFill>
                <a:srgbClr val="A1214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27"/>
          <p:cNvSpPr/>
          <p:nvPr/>
        </p:nvSpPr>
        <p:spPr>
          <a:xfrm>
            <a:off x="4108450" y="8162700"/>
            <a:ext cx="14065800" cy="12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es-MX" sz="2400">
                <a:solidFill>
                  <a:srgbClr val="8E7CC3"/>
                </a:solidFill>
                <a:latin typeface="Montserrat"/>
                <a:ea typeface="Montserrat"/>
                <a:cs typeface="Montserrat"/>
                <a:sym typeface="Montserrat"/>
              </a:rPr>
              <a:t>Documentar antes y después</a:t>
            </a:r>
            <a:endParaRPr>
              <a:solidFill>
                <a:srgbClr val="8E7CC3"/>
              </a:solidFill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elaborar líneas base que permitan evaluar el desempeño posterior a la implementación de los proyectos (aforos peatonales, ciclistas, vehiculares, medición de velocidades, etc.), registrar costos y crear documentos que describan operación para futura referencia y para incluir en presupuesto 2021.</a:t>
            </a:r>
            <a:endParaRPr sz="24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s-MX" sz="2400" u="none" cap="none" strike="noStrik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i="0" sz="2000" u="none" cap="none" strike="noStrike">
              <a:solidFill>
                <a:srgbClr val="A1214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5" name="Google Shape;335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95338" y="2677000"/>
            <a:ext cx="1592100" cy="159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53549" y="5371147"/>
            <a:ext cx="1592100" cy="159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36179" y="8619900"/>
            <a:ext cx="1292401" cy="1292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2" name="Google Shape;342;p28"/>
          <p:cNvGrpSpPr/>
          <p:nvPr/>
        </p:nvGrpSpPr>
        <p:grpSpPr>
          <a:xfrm>
            <a:off x="12223750" y="3475369"/>
            <a:ext cx="6400800" cy="1723549"/>
            <a:chOff x="12223750" y="3831044"/>
            <a:chExt cx="6400800" cy="1723549"/>
          </a:xfrm>
        </p:grpSpPr>
        <p:sp>
          <p:nvSpPr>
            <p:cNvPr id="343" name="Google Shape;343;p28"/>
            <p:cNvSpPr txBox="1"/>
            <p:nvPr/>
          </p:nvSpPr>
          <p:spPr>
            <a:xfrm>
              <a:off x="12223750" y="3831044"/>
              <a:ext cx="6400800" cy="17235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MX" sz="4000">
                  <a:solidFill>
                    <a:srgbClr val="3F3F3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Movilidad para México: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2300">
                  <a:solidFill>
                    <a:srgbClr val="3F3F3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Saludable, segura, sustentable y solidaria</a:t>
              </a:r>
              <a:endParaRPr sz="23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3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b="1" lang="es-MX" sz="2000">
                  <a:solidFill>
                    <a:srgbClr val="3F3F3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Rumbo a la puesta en marcha de los “Planes de implementación locales Movilidad 4S”</a:t>
              </a:r>
              <a:endParaRPr b="1" sz="20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b="1" lang="es-MX" sz="2000">
                  <a:solidFill>
                    <a:srgbClr val="3F3F3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02 de julio de 2020</a:t>
              </a:r>
              <a:endParaRPr b="1" sz="20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344" name="Google Shape;344;p28"/>
            <p:cNvCxnSpPr/>
            <p:nvPr/>
          </p:nvCxnSpPr>
          <p:spPr>
            <a:xfrm>
              <a:off x="12376150" y="5048250"/>
              <a:ext cx="6096000" cy="0"/>
            </a:xfrm>
            <a:prstGeom prst="straightConnector1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pic>
        <p:nvPicPr>
          <p:cNvPr id="345" name="Google Shape;345;p28"/>
          <p:cNvPicPr preferRelativeResize="0"/>
          <p:nvPr/>
        </p:nvPicPr>
        <p:blipFill rotWithShape="1">
          <a:blip r:embed="rId3">
            <a:alphaModFix/>
          </a:blip>
          <a:srcRect b="0" l="0" r="39299" t="0"/>
          <a:stretch/>
        </p:blipFill>
        <p:spPr>
          <a:xfrm>
            <a:off x="-6349" y="0"/>
            <a:ext cx="11294846" cy="1129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90250" y="689850"/>
            <a:ext cx="9183829" cy="120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4"/>
          <p:cNvSpPr/>
          <p:nvPr/>
        </p:nvSpPr>
        <p:spPr>
          <a:xfrm rot="-5400000">
            <a:off x="7129282" y="2814109"/>
            <a:ext cx="2123484" cy="13499148"/>
          </a:xfrm>
          <a:custGeom>
            <a:rect b="b" l="l" r="r" t="t"/>
            <a:pathLst>
              <a:path extrusionOk="0" h="11064875" w="1705610">
                <a:moveTo>
                  <a:pt x="1705508" y="11064689"/>
                </a:moveTo>
                <a:lnTo>
                  <a:pt x="0" y="11064689"/>
                </a:lnTo>
                <a:lnTo>
                  <a:pt x="0" y="0"/>
                </a:lnTo>
                <a:lnTo>
                  <a:pt x="1705508" y="0"/>
                </a:lnTo>
                <a:lnTo>
                  <a:pt x="1705508" y="11064689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14"/>
          <p:cNvSpPr/>
          <p:nvPr/>
        </p:nvSpPr>
        <p:spPr>
          <a:xfrm rot="-5400000">
            <a:off x="7167658" y="411836"/>
            <a:ext cx="2046732" cy="13499148"/>
          </a:xfrm>
          <a:custGeom>
            <a:rect b="b" l="l" r="r" t="t"/>
            <a:pathLst>
              <a:path extrusionOk="0" h="11064875" w="1705610">
                <a:moveTo>
                  <a:pt x="1705508" y="11064689"/>
                </a:moveTo>
                <a:lnTo>
                  <a:pt x="0" y="11064689"/>
                </a:lnTo>
                <a:lnTo>
                  <a:pt x="0" y="0"/>
                </a:lnTo>
                <a:lnTo>
                  <a:pt x="1705508" y="0"/>
                </a:lnTo>
                <a:lnTo>
                  <a:pt x="1705508" y="11064689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14"/>
          <p:cNvSpPr/>
          <p:nvPr/>
        </p:nvSpPr>
        <p:spPr>
          <a:xfrm>
            <a:off x="3803650" y="2609850"/>
            <a:ext cx="8165021" cy="789654"/>
          </a:xfrm>
          <a:custGeom>
            <a:rect b="b" l="l" r="r" t="t"/>
            <a:pathLst>
              <a:path extrusionOk="0" h="2374900" w="11963400">
                <a:moveTo>
                  <a:pt x="0" y="0"/>
                </a:moveTo>
                <a:lnTo>
                  <a:pt x="0" y="2374692"/>
                </a:lnTo>
                <a:lnTo>
                  <a:pt x="11962979" y="2374692"/>
                </a:lnTo>
                <a:lnTo>
                  <a:pt x="11962979" y="0"/>
                </a:lnTo>
                <a:lnTo>
                  <a:pt x="0" y="0"/>
                </a:lnTo>
                <a:close/>
              </a:path>
            </a:pathLst>
          </a:custGeom>
          <a:solidFill>
            <a:srgbClr val="A12240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14"/>
          <p:cNvSpPr txBox="1"/>
          <p:nvPr/>
        </p:nvSpPr>
        <p:spPr>
          <a:xfrm>
            <a:off x="3563965" y="2682875"/>
            <a:ext cx="8165100" cy="63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65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4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¿Cómo empezar?</a:t>
            </a:r>
            <a:endParaRPr b="1" sz="4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6" name="Google Shape;116;p14"/>
          <p:cNvSpPr/>
          <p:nvPr/>
        </p:nvSpPr>
        <p:spPr>
          <a:xfrm>
            <a:off x="725675" y="640575"/>
            <a:ext cx="10229688" cy="1432365"/>
          </a:xfrm>
          <a:custGeom>
            <a:rect b="b" l="l" r="r" t="t"/>
            <a:pathLst>
              <a:path extrusionOk="0" h="2628192" w="10711715">
                <a:moveTo>
                  <a:pt x="0" y="2628192"/>
                </a:moveTo>
                <a:lnTo>
                  <a:pt x="10711715" y="2628192"/>
                </a:lnTo>
                <a:lnTo>
                  <a:pt x="10711715" y="0"/>
                </a:lnTo>
                <a:lnTo>
                  <a:pt x="0" y="0"/>
                </a:lnTo>
                <a:lnTo>
                  <a:pt x="0" y="2628192"/>
                </a:lnTo>
                <a:close/>
              </a:path>
            </a:pathLst>
          </a:custGeom>
          <a:solidFill>
            <a:srgbClr val="A10F3B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14"/>
          <p:cNvSpPr txBox="1"/>
          <p:nvPr/>
        </p:nvSpPr>
        <p:spPr>
          <a:xfrm>
            <a:off x="1289050" y="718100"/>
            <a:ext cx="9601200" cy="10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950">
            <a:noAutofit/>
          </a:bodyPr>
          <a:lstStyle/>
          <a:p>
            <a:pPr indent="0" lvl="0" marL="12700" marR="0" rtl="0" algn="l">
              <a:spcBef>
                <a:spcPts val="110"/>
              </a:spcBef>
              <a:spcAft>
                <a:spcPts val="0"/>
              </a:spcAft>
              <a:buNone/>
            </a:pPr>
            <a:r>
              <a:rPr b="1" lang="es-MX" sz="26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Paso 1. Tomar la decisión de activar el “Plan de implementación  local Movilidad 4S” y reunir/convocar </a:t>
            </a:r>
            <a:endParaRPr sz="600"/>
          </a:p>
        </p:txBody>
      </p:sp>
      <p:grpSp>
        <p:nvGrpSpPr>
          <p:cNvPr id="118" name="Google Shape;118;p14"/>
          <p:cNvGrpSpPr/>
          <p:nvPr/>
        </p:nvGrpSpPr>
        <p:grpSpPr>
          <a:xfrm>
            <a:off x="-12330" y="-3449"/>
            <a:ext cx="463551" cy="11626850"/>
            <a:chOff x="-12330" y="-3449"/>
            <a:chExt cx="463551" cy="11626850"/>
          </a:xfrm>
        </p:grpSpPr>
        <p:pic>
          <p:nvPicPr>
            <p:cNvPr id="119" name="Google Shape;119;p14"/>
            <p:cNvPicPr preferRelativeResize="0"/>
            <p:nvPr/>
          </p:nvPicPr>
          <p:blipFill rotWithShape="1">
            <a:blip r:embed="rId3">
              <a:alphaModFix/>
            </a:blip>
            <a:srcRect b="-2839" l="0" r="0" t="1"/>
            <a:stretch/>
          </p:blipFill>
          <p:spPr>
            <a:xfrm>
              <a:off x="-10741" y="479151"/>
              <a:ext cx="461962" cy="111442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0" name="Google Shape;120;p14"/>
            <p:cNvSpPr/>
            <p:nvPr/>
          </p:nvSpPr>
          <p:spPr>
            <a:xfrm>
              <a:off x="-12330" y="-3449"/>
              <a:ext cx="461963" cy="482600"/>
            </a:xfrm>
            <a:custGeom>
              <a:rect b="b" l="l" r="r" t="t"/>
              <a:pathLst>
                <a:path extrusionOk="0" h="481965" w="461645">
                  <a:moveTo>
                    <a:pt x="461164" y="0"/>
                  </a:moveTo>
                  <a:lnTo>
                    <a:pt x="0" y="0"/>
                  </a:lnTo>
                  <a:lnTo>
                    <a:pt x="0" y="481896"/>
                  </a:lnTo>
                  <a:lnTo>
                    <a:pt x="461164" y="481896"/>
                  </a:lnTo>
                  <a:lnTo>
                    <a:pt x="461164" y="0"/>
                  </a:lnTo>
                  <a:close/>
                </a:path>
              </a:pathLst>
            </a:custGeom>
            <a:solidFill>
              <a:srgbClr val="A1224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1" name="Google Shape;121;p14"/>
          <p:cNvSpPr/>
          <p:nvPr/>
        </p:nvSpPr>
        <p:spPr>
          <a:xfrm rot="-5400000">
            <a:off x="7165526" y="-1956972"/>
            <a:ext cx="2050996" cy="13499148"/>
          </a:xfrm>
          <a:custGeom>
            <a:rect b="b" l="l" r="r" t="t"/>
            <a:pathLst>
              <a:path extrusionOk="0" h="11064875" w="1705610">
                <a:moveTo>
                  <a:pt x="1705508" y="11064689"/>
                </a:moveTo>
                <a:lnTo>
                  <a:pt x="0" y="11064689"/>
                </a:lnTo>
                <a:lnTo>
                  <a:pt x="0" y="0"/>
                </a:lnTo>
                <a:lnTo>
                  <a:pt x="1705508" y="0"/>
                </a:lnTo>
                <a:lnTo>
                  <a:pt x="1705508" y="11064689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14"/>
          <p:cNvSpPr txBox="1"/>
          <p:nvPr/>
        </p:nvSpPr>
        <p:spPr>
          <a:xfrm>
            <a:off x="1822450" y="3889375"/>
            <a:ext cx="13118100" cy="19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65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1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Movilización de  recursos </a:t>
            </a:r>
            <a:endParaRPr b="1" sz="2100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a). </a:t>
            </a:r>
            <a:r>
              <a:rPr b="1" lang="es-MX" sz="20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Humanos</a:t>
            </a:r>
            <a:r>
              <a:rPr lang="es-MX" sz="20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b="1" lang="es-MX" sz="20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financieros </a:t>
            </a:r>
            <a:r>
              <a:rPr lang="es-MX" sz="20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e </a:t>
            </a:r>
            <a:r>
              <a:rPr b="1" lang="es-MX" sz="2000">
                <a:solidFill>
                  <a:srgbClr val="A12240"/>
                </a:solidFill>
                <a:latin typeface="Montserrat"/>
                <a:ea typeface="Montserrat"/>
                <a:cs typeface="Montserrat"/>
                <a:sym typeface="Montserrat"/>
              </a:rPr>
              <a:t>institucionales</a:t>
            </a:r>
            <a:r>
              <a:rPr lang="es-MX" sz="20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2000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b). Reunir al </a:t>
            </a:r>
            <a:r>
              <a:rPr b="1" lang="es-MX" sz="2000">
                <a:solidFill>
                  <a:srgbClr val="A12240"/>
                </a:solidFill>
                <a:latin typeface="Montserrat"/>
                <a:ea typeface="Montserrat"/>
                <a:cs typeface="Montserrat"/>
                <a:sym typeface="Montserrat"/>
              </a:rPr>
              <a:t>Equipo de </a:t>
            </a:r>
            <a:r>
              <a:rPr b="1" lang="es-MX" sz="2000">
                <a:solidFill>
                  <a:srgbClr val="A12240"/>
                </a:solidFill>
                <a:latin typeface="Montserrat"/>
                <a:ea typeface="Montserrat"/>
                <a:cs typeface="Montserrat"/>
                <a:sym typeface="Montserrat"/>
              </a:rPr>
              <a:t>Política</a:t>
            </a:r>
            <a:r>
              <a:rPr b="1" lang="es-MX" sz="2000">
                <a:solidFill>
                  <a:srgbClr val="A12240"/>
                </a:solidFill>
                <a:latin typeface="Montserrat"/>
                <a:ea typeface="Montserrat"/>
                <a:cs typeface="Montserrat"/>
                <a:sym typeface="Montserrat"/>
              </a:rPr>
              <a:t> de Movilidad</a:t>
            </a:r>
            <a:endParaRPr b="1" sz="2000">
              <a:solidFill>
                <a:srgbClr val="A1224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>
                <a:latin typeface="Montserrat"/>
                <a:ea typeface="Montserrat"/>
                <a:cs typeface="Montserrat"/>
                <a:sym typeface="Montserrat"/>
              </a:rPr>
              <a:t>c). Convocar a las </a:t>
            </a:r>
            <a:r>
              <a:rPr b="1" lang="es-MX" sz="2000">
                <a:solidFill>
                  <a:srgbClr val="A12240"/>
                </a:solidFill>
                <a:latin typeface="Montserrat"/>
                <a:ea typeface="Montserrat"/>
                <a:cs typeface="Montserrat"/>
                <a:sym typeface="Montserrat"/>
              </a:rPr>
              <a:t>Organizaciones</a:t>
            </a:r>
            <a:r>
              <a:rPr b="1" lang="es-MX" sz="2000">
                <a:solidFill>
                  <a:srgbClr val="A12240"/>
                </a:solidFill>
                <a:latin typeface="Montserrat"/>
                <a:ea typeface="Montserrat"/>
                <a:cs typeface="Montserrat"/>
                <a:sym typeface="Montserrat"/>
              </a:rPr>
              <a:t> Ciudadanas y los Colectivos</a:t>
            </a:r>
            <a:endParaRPr b="1" sz="2000">
              <a:solidFill>
                <a:srgbClr val="A1224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000">
                <a:solidFill>
                  <a:srgbClr val="A12240"/>
                </a:solidFill>
                <a:latin typeface="Montserrat"/>
                <a:ea typeface="Montserrat"/>
                <a:cs typeface="Montserrat"/>
                <a:sym typeface="Montserrat"/>
              </a:rPr>
              <a:t>	</a:t>
            </a:r>
            <a:r>
              <a:rPr lang="es-MX" sz="2000">
                <a:latin typeface="Montserrat"/>
                <a:ea typeface="Montserrat"/>
                <a:cs typeface="Montserrat"/>
                <a:sym typeface="Montserrat"/>
              </a:rPr>
              <a:t>Promuevan </a:t>
            </a:r>
            <a:r>
              <a:rPr b="1" lang="es-MX" sz="2000">
                <a:latin typeface="Montserrat"/>
                <a:ea typeface="Montserrat"/>
                <a:cs typeface="Montserrat"/>
                <a:sym typeface="Montserrat"/>
              </a:rPr>
              <a:t>políticas</a:t>
            </a:r>
            <a:r>
              <a:rPr b="1" lang="es-MX" sz="20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s-MX" sz="2000">
                <a:latin typeface="Montserrat"/>
                <a:ea typeface="Montserrat"/>
                <a:cs typeface="Montserrat"/>
                <a:sym typeface="Montserrat"/>
              </a:rPr>
              <a:t>públicas</a:t>
            </a:r>
            <a:r>
              <a:rPr b="1" lang="es-MX" sz="2000">
                <a:latin typeface="Montserrat"/>
                <a:ea typeface="Montserrat"/>
                <a:cs typeface="Montserrat"/>
                <a:sym typeface="Montserrat"/>
              </a:rPr>
              <a:t> en materia de movilidad</a:t>
            </a:r>
            <a:r>
              <a:rPr lang="es-MX" sz="2000">
                <a:latin typeface="Montserrat"/>
                <a:ea typeface="Montserrat"/>
                <a:cs typeface="Montserrat"/>
                <a:sym typeface="Montserrat"/>
              </a:rPr>
              <a:t>, espacios públicos y </a:t>
            </a:r>
            <a:r>
              <a:rPr lang="es-MX" sz="2000">
                <a:latin typeface="Montserrat"/>
                <a:ea typeface="Montserrat"/>
                <a:cs typeface="Montserrat"/>
                <a:sym typeface="Montserrat"/>
              </a:rPr>
              <a:t>áreas</a:t>
            </a:r>
            <a:r>
              <a:rPr lang="es-MX" sz="2000">
                <a:latin typeface="Montserrat"/>
                <a:ea typeface="Montserrat"/>
                <a:cs typeface="Montserrat"/>
                <a:sym typeface="Montserrat"/>
              </a:rPr>
              <a:t> verdes;				 </a:t>
            </a:r>
            <a:r>
              <a:rPr lang="es-MX" sz="2000">
                <a:latin typeface="Montserrat"/>
                <a:ea typeface="Montserrat"/>
                <a:cs typeface="Montserrat"/>
                <a:sym typeface="Montserrat"/>
              </a:rPr>
              <a:t>académicos, personas expertas en movilidad y otras organizaciones. </a:t>
            </a:r>
            <a:r>
              <a:rPr lang="es-MX" sz="2000"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45720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000">
                <a:solidFill>
                  <a:srgbClr val="A1224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sz="2000">
              <a:solidFill>
                <a:srgbClr val="A1224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A1224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A122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3" name="Google Shape;123;p14"/>
          <p:cNvSpPr/>
          <p:nvPr/>
        </p:nvSpPr>
        <p:spPr>
          <a:xfrm>
            <a:off x="865188" y="3367088"/>
            <a:ext cx="804900" cy="804900"/>
          </a:xfrm>
          <a:prstGeom prst="ellipse">
            <a:avLst/>
          </a:prstGeom>
          <a:solidFill>
            <a:srgbClr val="A1224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14"/>
          <p:cNvSpPr txBox="1"/>
          <p:nvPr/>
        </p:nvSpPr>
        <p:spPr>
          <a:xfrm>
            <a:off x="1173163" y="3448050"/>
            <a:ext cx="496800" cy="63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65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4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endParaRPr/>
          </a:p>
        </p:txBody>
      </p:sp>
      <p:sp>
        <p:nvSpPr>
          <p:cNvPr id="125" name="Google Shape;125;p14"/>
          <p:cNvSpPr/>
          <p:nvPr/>
        </p:nvSpPr>
        <p:spPr>
          <a:xfrm>
            <a:off x="865188" y="5734050"/>
            <a:ext cx="804900" cy="804900"/>
          </a:xfrm>
          <a:prstGeom prst="ellipse">
            <a:avLst/>
          </a:prstGeom>
          <a:solidFill>
            <a:srgbClr val="A1224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14"/>
          <p:cNvSpPr txBox="1"/>
          <p:nvPr/>
        </p:nvSpPr>
        <p:spPr>
          <a:xfrm>
            <a:off x="1117600" y="5773738"/>
            <a:ext cx="495300" cy="63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65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4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endParaRPr/>
          </a:p>
        </p:txBody>
      </p:sp>
      <p:sp>
        <p:nvSpPr>
          <p:cNvPr id="127" name="Google Shape;127;p14"/>
          <p:cNvSpPr/>
          <p:nvPr/>
        </p:nvSpPr>
        <p:spPr>
          <a:xfrm>
            <a:off x="831850" y="8172450"/>
            <a:ext cx="804900" cy="804900"/>
          </a:xfrm>
          <a:prstGeom prst="ellipse">
            <a:avLst/>
          </a:prstGeom>
          <a:solidFill>
            <a:srgbClr val="A1224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14"/>
          <p:cNvSpPr txBox="1"/>
          <p:nvPr/>
        </p:nvSpPr>
        <p:spPr>
          <a:xfrm>
            <a:off x="1084263" y="8226425"/>
            <a:ext cx="496800" cy="63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65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4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endParaRPr/>
          </a:p>
        </p:txBody>
      </p:sp>
      <p:pic>
        <p:nvPicPr>
          <p:cNvPr id="129" name="Google Shape;12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854625" y="3821100"/>
            <a:ext cx="2257517" cy="184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4"/>
          <p:cNvSpPr txBox="1"/>
          <p:nvPr/>
        </p:nvSpPr>
        <p:spPr>
          <a:xfrm>
            <a:off x="1822450" y="6255375"/>
            <a:ext cx="13118100" cy="18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65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1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Enlazar</a:t>
            </a:r>
            <a:endParaRPr b="1" sz="2100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a). </a:t>
            </a:r>
            <a:r>
              <a:rPr b="1" lang="es-MX" sz="2000">
                <a:solidFill>
                  <a:srgbClr val="A12240"/>
                </a:solidFill>
                <a:latin typeface="Montserrat"/>
                <a:ea typeface="Montserrat"/>
                <a:cs typeface="Montserrat"/>
                <a:sym typeface="Montserrat"/>
              </a:rPr>
              <a:t>Equipos</a:t>
            </a:r>
            <a:r>
              <a:rPr lang="es-MX" sz="20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 encargados de las </a:t>
            </a:r>
            <a:r>
              <a:rPr b="1" lang="es-MX" sz="2000">
                <a:solidFill>
                  <a:srgbClr val="A12240"/>
                </a:solidFill>
                <a:latin typeface="Montserrat"/>
                <a:ea typeface="Montserrat"/>
                <a:cs typeface="Montserrat"/>
                <a:sym typeface="Montserrat"/>
              </a:rPr>
              <a:t>políticas ambientales, de salud, ordenamiento territorial</a:t>
            </a:r>
            <a:endParaRPr b="1" sz="2000">
              <a:solidFill>
                <a:srgbClr val="A1224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>
                <a:latin typeface="Montserrat"/>
                <a:ea typeface="Montserrat"/>
                <a:cs typeface="Montserrat"/>
                <a:sym typeface="Montserrat"/>
              </a:rPr>
              <a:t>b)</a:t>
            </a:r>
            <a:r>
              <a:rPr b="1" lang="es-MX" sz="2000">
                <a:solidFill>
                  <a:srgbClr val="A12240"/>
                </a:solidFill>
                <a:latin typeface="Montserrat"/>
                <a:ea typeface="Montserrat"/>
                <a:cs typeface="Montserrat"/>
                <a:sym typeface="Montserrat"/>
              </a:rPr>
              <a:t> Nombrar </a:t>
            </a:r>
            <a:r>
              <a:rPr lang="es-MX" sz="2000">
                <a:latin typeface="Montserrat"/>
                <a:ea typeface="Montserrat"/>
                <a:cs typeface="Montserrat"/>
                <a:sym typeface="Montserrat"/>
              </a:rPr>
              <a:t>a una </a:t>
            </a:r>
            <a:r>
              <a:rPr b="1" lang="es-MX" sz="2000">
                <a:latin typeface="Montserrat"/>
                <a:ea typeface="Montserrat"/>
                <a:cs typeface="Montserrat"/>
                <a:sym typeface="Montserrat"/>
              </a:rPr>
              <a:t>responsable </a:t>
            </a:r>
            <a:r>
              <a:rPr lang="es-MX" sz="2000">
                <a:latin typeface="Montserrat"/>
                <a:ea typeface="Montserrat"/>
                <a:cs typeface="Montserrat"/>
                <a:sym typeface="Montserrat"/>
              </a:rPr>
              <a:t>de la</a:t>
            </a:r>
            <a:r>
              <a:rPr lang="es-MX" sz="2000">
                <a:solidFill>
                  <a:srgbClr val="A1224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s-MX" sz="2000">
                <a:solidFill>
                  <a:srgbClr val="A12240"/>
                </a:solidFill>
                <a:latin typeface="Montserrat"/>
                <a:ea typeface="Montserrat"/>
                <a:cs typeface="Montserrat"/>
                <a:sym typeface="Montserrat"/>
              </a:rPr>
              <a:t>estrategia: </a:t>
            </a:r>
            <a:r>
              <a:rPr lang="es-MX" sz="2000">
                <a:solidFill>
                  <a:srgbClr val="A1224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s-MX" sz="2000">
                <a:latin typeface="Montserrat"/>
                <a:ea typeface="Montserrat"/>
                <a:cs typeface="Montserrat"/>
                <a:sym typeface="Montserrat"/>
              </a:rPr>
              <a:t>encargada </a:t>
            </a:r>
            <a:r>
              <a:rPr lang="es-MX" sz="2000">
                <a:latin typeface="Montserrat"/>
                <a:ea typeface="Montserrat"/>
                <a:cs typeface="Montserrat"/>
                <a:sym typeface="Montserrat"/>
              </a:rPr>
              <a:t>de</a:t>
            </a:r>
            <a:r>
              <a:rPr b="1" lang="es-MX" sz="2000">
                <a:latin typeface="Montserrat"/>
                <a:ea typeface="Montserrat"/>
                <a:cs typeface="Montserrat"/>
                <a:sym typeface="Montserrat"/>
              </a:rPr>
              <a:t> coordinar</a:t>
            </a:r>
            <a:r>
              <a:rPr lang="es-MX" sz="2000">
                <a:latin typeface="Montserrat"/>
                <a:ea typeface="Montserrat"/>
                <a:cs typeface="Montserrat"/>
                <a:sym typeface="Montserrat"/>
              </a:rPr>
              <a:t> de las diferentes áreas de 	gobierno, para una </a:t>
            </a:r>
            <a:r>
              <a:rPr b="1" lang="es-MX" sz="2000">
                <a:latin typeface="Montserrat"/>
                <a:ea typeface="Montserrat"/>
                <a:cs typeface="Montserrat"/>
                <a:sym typeface="Montserrat"/>
              </a:rPr>
              <a:t>i</a:t>
            </a:r>
            <a:r>
              <a:rPr b="1" lang="es-MX" sz="2000">
                <a:solidFill>
                  <a:srgbClr val="A12240"/>
                </a:solidFill>
                <a:latin typeface="Montserrat"/>
                <a:ea typeface="Montserrat"/>
                <a:cs typeface="Montserrat"/>
                <a:sym typeface="Montserrat"/>
              </a:rPr>
              <a:t>mplementación eficaz y adecuada</a:t>
            </a:r>
            <a:r>
              <a:rPr lang="es-MX" sz="2000">
                <a:solidFill>
                  <a:srgbClr val="A12240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2000">
              <a:solidFill>
                <a:srgbClr val="A1224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>
                <a:latin typeface="Montserrat"/>
                <a:ea typeface="Montserrat"/>
                <a:cs typeface="Montserrat"/>
                <a:sym typeface="Montserrat"/>
              </a:rPr>
              <a:t>c). </a:t>
            </a:r>
            <a:r>
              <a:rPr b="1" lang="es-MX" sz="2000">
                <a:solidFill>
                  <a:srgbClr val="A12240"/>
                </a:solidFill>
                <a:latin typeface="Montserrat"/>
                <a:ea typeface="Montserrat"/>
                <a:cs typeface="Montserrat"/>
                <a:sym typeface="Montserrat"/>
              </a:rPr>
              <a:t>Consultar</a:t>
            </a:r>
            <a:r>
              <a:rPr lang="es-MX" sz="2000">
                <a:latin typeface="Montserrat"/>
                <a:ea typeface="Montserrat"/>
                <a:cs typeface="Montserrat"/>
                <a:sym typeface="Montserrat"/>
              </a:rPr>
              <a:t> los </a:t>
            </a:r>
            <a:r>
              <a:rPr b="1" lang="es-MX" sz="2000">
                <a:latin typeface="Montserrat"/>
                <a:ea typeface="Montserrat"/>
                <a:cs typeface="Montserrat"/>
                <a:sym typeface="Montserrat"/>
              </a:rPr>
              <a:t>planes y estrategias de movilidad </a:t>
            </a:r>
            <a:r>
              <a:rPr b="1" lang="es-MX" sz="2000">
                <a:solidFill>
                  <a:srgbClr val="A12240"/>
                </a:solidFill>
                <a:latin typeface="Montserrat"/>
                <a:ea typeface="Montserrat"/>
                <a:cs typeface="Montserrat"/>
                <a:sym typeface="Montserrat"/>
              </a:rPr>
              <a:t>desarrollados </a:t>
            </a:r>
            <a:r>
              <a:rPr lang="es-MX" sz="2000">
                <a:latin typeface="Montserrat"/>
                <a:ea typeface="Montserrat"/>
                <a:cs typeface="Montserrat"/>
                <a:sym typeface="Montserrat"/>
              </a:rPr>
              <a:t>por  las dependencias en materia con el fin de  </a:t>
            </a:r>
            <a:r>
              <a:rPr b="1" lang="es-MX" sz="2000">
                <a:solidFill>
                  <a:srgbClr val="A12240"/>
                </a:solidFill>
                <a:latin typeface="Montserrat"/>
                <a:ea typeface="Montserrat"/>
                <a:cs typeface="Montserrat"/>
                <a:sym typeface="Montserrat"/>
              </a:rPr>
              <a:t>identificar la dinámica de movilidad </a:t>
            </a:r>
            <a:r>
              <a:rPr lang="es-MX" sz="2000">
                <a:latin typeface="Montserrat"/>
                <a:ea typeface="Montserrat"/>
                <a:cs typeface="Montserrat"/>
                <a:sym typeface="Montserrat"/>
              </a:rPr>
              <a:t> en los asentamientos</a:t>
            </a:r>
            <a:r>
              <a:rPr b="1" lang="es-MX" sz="2000"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b="1"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A1224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A122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1" name="Google Shape;131;p14"/>
          <p:cNvPicPr preferRelativeResize="0"/>
          <p:nvPr/>
        </p:nvPicPr>
        <p:blipFill rotWithShape="1">
          <a:blip r:embed="rId5">
            <a:alphaModFix/>
          </a:blip>
          <a:srcRect b="13239" l="0" r="0" t="0"/>
          <a:stretch/>
        </p:blipFill>
        <p:spPr>
          <a:xfrm>
            <a:off x="16069275" y="6237050"/>
            <a:ext cx="2042875" cy="1772461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4"/>
          <p:cNvSpPr txBox="1"/>
          <p:nvPr/>
        </p:nvSpPr>
        <p:spPr>
          <a:xfrm>
            <a:off x="1822450" y="8617575"/>
            <a:ext cx="13118100" cy="18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65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1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Mapeo Actores</a:t>
            </a:r>
            <a:endParaRPr b="1" sz="2100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700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a). </a:t>
            </a:r>
            <a:r>
              <a:rPr b="1" lang="es-MX" sz="2000">
                <a:solidFill>
                  <a:srgbClr val="A12240"/>
                </a:solidFill>
                <a:latin typeface="Montserrat"/>
                <a:ea typeface="Montserrat"/>
                <a:cs typeface="Montserrat"/>
                <a:sym typeface="Montserrat"/>
              </a:rPr>
              <a:t>Favorecer </a:t>
            </a:r>
            <a:r>
              <a:rPr lang="es-MX" sz="2000">
                <a:latin typeface="Montserrat"/>
                <a:ea typeface="Montserrat"/>
                <a:cs typeface="Montserrat"/>
                <a:sym typeface="Montserrat"/>
              </a:rPr>
              <a:t>u</a:t>
            </a:r>
            <a:r>
              <a:rPr b="1" lang="es-MX" sz="2000">
                <a:solidFill>
                  <a:srgbClr val="A1224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s-MX" sz="2000">
                <a:latin typeface="Montserrat"/>
                <a:ea typeface="Montserrat"/>
                <a:cs typeface="Montserrat"/>
                <a:sym typeface="Montserrat"/>
              </a:rPr>
              <a:t>Oponerse 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>
                <a:latin typeface="Montserrat"/>
                <a:ea typeface="Montserrat"/>
                <a:cs typeface="Montserrat"/>
                <a:sym typeface="Montserrat"/>
              </a:rPr>
              <a:t>b)</a:t>
            </a:r>
            <a:r>
              <a:rPr b="1" lang="es-MX" sz="2000">
                <a:solidFill>
                  <a:srgbClr val="A12240"/>
                </a:solidFill>
                <a:latin typeface="Montserrat"/>
                <a:ea typeface="Montserrat"/>
                <a:cs typeface="Montserrat"/>
                <a:sym typeface="Montserrat"/>
              </a:rPr>
              <a:t> Influir en las decisiones</a:t>
            </a:r>
            <a:r>
              <a:rPr lang="es-MX" sz="2000">
                <a:latin typeface="Montserrat"/>
                <a:ea typeface="Montserrat"/>
                <a:cs typeface="Montserrat"/>
                <a:sym typeface="Montserrat"/>
              </a:rPr>
              <a:t>, cambios de </a:t>
            </a:r>
            <a:r>
              <a:rPr b="1" lang="es-MX" sz="2000">
                <a:latin typeface="Montserrat"/>
                <a:ea typeface="Montserrat"/>
                <a:cs typeface="Montserrat"/>
                <a:sym typeface="Montserrat"/>
              </a:rPr>
              <a:t>comportamiento </a:t>
            </a:r>
            <a:r>
              <a:rPr lang="es-MX" sz="2000">
                <a:latin typeface="Montserrat"/>
                <a:ea typeface="Montserrat"/>
                <a:cs typeface="Montserrat"/>
                <a:sym typeface="Montserrat"/>
              </a:rPr>
              <a:t>y la </a:t>
            </a:r>
            <a:r>
              <a:rPr b="1" lang="es-MX" sz="2000">
                <a:latin typeface="Montserrat"/>
                <a:ea typeface="Montserrat"/>
                <a:cs typeface="Montserrat"/>
                <a:sym typeface="Montserrat"/>
              </a:rPr>
              <a:t>opinión pública</a:t>
            </a:r>
            <a:r>
              <a:rPr lang="es-MX" sz="2000">
                <a:latin typeface="Montserrat"/>
                <a:ea typeface="Montserrat"/>
                <a:cs typeface="Montserrat"/>
                <a:sym typeface="Montserrat"/>
              </a:rPr>
              <a:t> sobre lo planeado 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>
                <a:latin typeface="Montserrat"/>
                <a:ea typeface="Montserrat"/>
                <a:cs typeface="Montserrat"/>
                <a:sym typeface="Montserrat"/>
              </a:rPr>
              <a:t>c)</a:t>
            </a:r>
            <a:r>
              <a:rPr b="1" lang="es-MX" sz="2000">
                <a:latin typeface="Montserrat"/>
                <a:ea typeface="Montserrat"/>
                <a:cs typeface="Montserrat"/>
                <a:sym typeface="Montserrat"/>
              </a:rPr>
              <a:t> Mapeo</a:t>
            </a:r>
            <a:r>
              <a:rPr lang="es-MX" sz="2000">
                <a:latin typeface="Montserrat"/>
                <a:ea typeface="Montserrat"/>
                <a:cs typeface="Montserrat"/>
                <a:sym typeface="Montserrat"/>
              </a:rPr>
              <a:t> puede </a:t>
            </a:r>
            <a:r>
              <a:rPr b="1" lang="es-MX" sz="2000">
                <a:solidFill>
                  <a:srgbClr val="A12240"/>
                </a:solidFill>
                <a:latin typeface="Montserrat"/>
                <a:ea typeface="Montserrat"/>
                <a:cs typeface="Montserrat"/>
                <a:sym typeface="Montserrat"/>
              </a:rPr>
              <a:t>ayudar </a:t>
            </a:r>
            <a:r>
              <a:rPr lang="es-MX" sz="2000">
                <a:latin typeface="Montserrat"/>
                <a:ea typeface="Montserrat"/>
                <a:cs typeface="Montserrat"/>
                <a:sym typeface="Montserrat"/>
              </a:rPr>
              <a:t>a crear una </a:t>
            </a:r>
            <a:r>
              <a:rPr b="1" lang="es-MX" sz="2000">
                <a:latin typeface="Montserrat"/>
                <a:ea typeface="Montserrat"/>
                <a:cs typeface="Montserrat"/>
                <a:sym typeface="Montserrat"/>
              </a:rPr>
              <a:t>estrategia de comunicación. </a:t>
            </a:r>
            <a:endParaRPr b="1"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45720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000">
                <a:solidFill>
                  <a:srgbClr val="A1224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sz="2000">
              <a:solidFill>
                <a:srgbClr val="A1224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A1224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A122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3" name="Google Shape;133;p14"/>
          <p:cNvPicPr preferRelativeResize="0"/>
          <p:nvPr/>
        </p:nvPicPr>
        <p:blipFill rotWithShape="1">
          <a:blip r:embed="rId6">
            <a:alphaModFix/>
          </a:blip>
          <a:srcRect b="14566" l="0" r="0" t="0"/>
          <a:stretch/>
        </p:blipFill>
        <p:spPr>
          <a:xfrm>
            <a:off x="15848000" y="8478200"/>
            <a:ext cx="2485429" cy="2123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890250" y="613650"/>
            <a:ext cx="9183829" cy="120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5"/>
          <p:cNvSpPr/>
          <p:nvPr/>
        </p:nvSpPr>
        <p:spPr>
          <a:xfrm>
            <a:off x="725675" y="640575"/>
            <a:ext cx="10229688" cy="1432365"/>
          </a:xfrm>
          <a:custGeom>
            <a:rect b="b" l="l" r="r" t="t"/>
            <a:pathLst>
              <a:path extrusionOk="0" h="2628192" w="10711715">
                <a:moveTo>
                  <a:pt x="0" y="2628192"/>
                </a:moveTo>
                <a:lnTo>
                  <a:pt x="10711715" y="2628192"/>
                </a:lnTo>
                <a:lnTo>
                  <a:pt x="10711715" y="0"/>
                </a:lnTo>
                <a:lnTo>
                  <a:pt x="0" y="0"/>
                </a:lnTo>
                <a:lnTo>
                  <a:pt x="0" y="2628192"/>
                </a:lnTo>
                <a:close/>
              </a:path>
            </a:pathLst>
          </a:custGeom>
          <a:solidFill>
            <a:srgbClr val="A10F3B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15"/>
          <p:cNvSpPr txBox="1"/>
          <p:nvPr/>
        </p:nvSpPr>
        <p:spPr>
          <a:xfrm>
            <a:off x="1289050" y="718100"/>
            <a:ext cx="9601200" cy="10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950">
            <a:noAutofit/>
          </a:bodyPr>
          <a:lstStyle/>
          <a:p>
            <a:pPr indent="0" lvl="0" marL="12700" marR="0" rtl="0" algn="l">
              <a:spcBef>
                <a:spcPts val="110"/>
              </a:spcBef>
              <a:spcAft>
                <a:spcPts val="0"/>
              </a:spcAft>
              <a:buNone/>
            </a:pPr>
            <a:r>
              <a:rPr b="1" lang="es-MX" sz="31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Paso 2. Identificar y priorizar las acciones y proyectos a implementar</a:t>
            </a:r>
            <a:endParaRPr sz="1100"/>
          </a:p>
        </p:txBody>
      </p:sp>
      <p:grpSp>
        <p:nvGrpSpPr>
          <p:cNvPr id="142" name="Google Shape;142;p15"/>
          <p:cNvGrpSpPr/>
          <p:nvPr/>
        </p:nvGrpSpPr>
        <p:grpSpPr>
          <a:xfrm>
            <a:off x="-12330" y="-3449"/>
            <a:ext cx="463551" cy="11626850"/>
            <a:chOff x="-12330" y="-3449"/>
            <a:chExt cx="463551" cy="11626850"/>
          </a:xfrm>
        </p:grpSpPr>
        <p:pic>
          <p:nvPicPr>
            <p:cNvPr id="143" name="Google Shape;143;p15"/>
            <p:cNvPicPr preferRelativeResize="0"/>
            <p:nvPr/>
          </p:nvPicPr>
          <p:blipFill rotWithShape="1">
            <a:blip r:embed="rId3">
              <a:alphaModFix/>
            </a:blip>
            <a:srcRect b="-2838" l="0" r="0" t="0"/>
            <a:stretch/>
          </p:blipFill>
          <p:spPr>
            <a:xfrm>
              <a:off x="-10741" y="479151"/>
              <a:ext cx="461962" cy="111442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4" name="Google Shape;144;p15"/>
            <p:cNvSpPr/>
            <p:nvPr/>
          </p:nvSpPr>
          <p:spPr>
            <a:xfrm>
              <a:off x="-12330" y="-3449"/>
              <a:ext cx="461645" cy="483170"/>
            </a:xfrm>
            <a:custGeom>
              <a:rect b="b" l="l" r="r" t="t"/>
              <a:pathLst>
                <a:path extrusionOk="0" h="481965" w="461645">
                  <a:moveTo>
                    <a:pt x="461164" y="0"/>
                  </a:moveTo>
                  <a:lnTo>
                    <a:pt x="0" y="0"/>
                  </a:lnTo>
                  <a:lnTo>
                    <a:pt x="0" y="481896"/>
                  </a:lnTo>
                  <a:lnTo>
                    <a:pt x="461164" y="481896"/>
                  </a:lnTo>
                  <a:lnTo>
                    <a:pt x="461164" y="0"/>
                  </a:lnTo>
                  <a:close/>
                </a:path>
              </a:pathLst>
            </a:custGeom>
            <a:solidFill>
              <a:srgbClr val="A1224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45" name="Google Shape;14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90250" y="613650"/>
            <a:ext cx="9183829" cy="1200325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15"/>
          <p:cNvSpPr/>
          <p:nvPr/>
        </p:nvSpPr>
        <p:spPr>
          <a:xfrm rot="-5400000">
            <a:off x="8698202" y="-4571517"/>
            <a:ext cx="1965716" cy="16044069"/>
          </a:xfrm>
          <a:custGeom>
            <a:rect b="b" l="l" r="r" t="t"/>
            <a:pathLst>
              <a:path extrusionOk="0" h="11064875" w="1705610">
                <a:moveTo>
                  <a:pt x="1705508" y="11064689"/>
                </a:moveTo>
                <a:lnTo>
                  <a:pt x="0" y="11064689"/>
                </a:lnTo>
                <a:lnTo>
                  <a:pt x="0" y="0"/>
                </a:lnTo>
                <a:lnTo>
                  <a:pt x="1705508" y="0"/>
                </a:lnTo>
                <a:lnTo>
                  <a:pt x="1705508" y="11064689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15"/>
          <p:cNvSpPr txBox="1"/>
          <p:nvPr/>
        </p:nvSpPr>
        <p:spPr>
          <a:xfrm>
            <a:off x="1898650" y="2539400"/>
            <a:ext cx="15804600" cy="18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65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200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683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200"/>
              <a:buFont typeface="Montserrat"/>
              <a:buAutoNum type="arabicPeriod"/>
            </a:pPr>
            <a:r>
              <a:rPr b="1" lang="es-MX" sz="2200">
                <a:solidFill>
                  <a:srgbClr val="A12240"/>
                </a:solidFill>
                <a:latin typeface="Montserrat"/>
                <a:ea typeface="Montserrat"/>
                <a:cs typeface="Montserrat"/>
                <a:sym typeface="Montserrat"/>
              </a:rPr>
              <a:t>Identificar </a:t>
            </a:r>
            <a:r>
              <a:rPr b="1" lang="es-MX" sz="22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problemáticas, datos, proyectos existentes.</a:t>
            </a:r>
            <a:endParaRPr b="1" sz="2200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683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200"/>
              <a:buFont typeface="Montserrat"/>
              <a:buAutoNum type="arabicPeriod"/>
            </a:pPr>
            <a:r>
              <a:rPr b="1" lang="es-MX" sz="2200">
                <a:solidFill>
                  <a:srgbClr val="A12240"/>
                </a:solidFill>
                <a:latin typeface="Montserrat"/>
                <a:ea typeface="Montserrat"/>
                <a:cs typeface="Montserrat"/>
                <a:sym typeface="Montserrat"/>
              </a:rPr>
              <a:t>Seleccionar </a:t>
            </a:r>
            <a:r>
              <a:rPr b="1" lang="es-MX" sz="22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 los acciones con mayor impacto, considerando objetivos de las 4s </a:t>
            </a:r>
            <a:endParaRPr b="1" sz="2200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683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200"/>
              <a:buFont typeface="Montserrat"/>
              <a:buAutoNum type="arabicPeriod"/>
            </a:pPr>
            <a:r>
              <a:rPr b="1" lang="es-MX" sz="2200">
                <a:solidFill>
                  <a:srgbClr val="A12240"/>
                </a:solidFill>
                <a:latin typeface="Montserrat"/>
                <a:ea typeface="Montserrat"/>
                <a:cs typeface="Montserrat"/>
                <a:sym typeface="Montserrat"/>
              </a:rPr>
              <a:t>Evaluar</a:t>
            </a:r>
            <a:r>
              <a:rPr b="1" lang="es-MX" sz="2000">
                <a:solidFill>
                  <a:srgbClr val="A12240"/>
                </a:solidFill>
                <a:latin typeface="Montserrat"/>
                <a:ea typeface="Montserrat"/>
                <a:cs typeface="Montserrat"/>
                <a:sym typeface="Montserrat"/>
              </a:rPr>
              <a:t>  </a:t>
            </a:r>
            <a:r>
              <a:rPr b="1" lang="es-MX" sz="22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 para identificar qué medida se pueden implementar en función de la jerarquía de las calles. </a:t>
            </a:r>
            <a:endParaRPr b="1" sz="2000">
              <a:solidFill>
                <a:srgbClr val="A1224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A1224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A122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8" name="Google Shape;148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33912" y="4828075"/>
            <a:ext cx="13494300" cy="575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6"/>
          <p:cNvSpPr/>
          <p:nvPr/>
        </p:nvSpPr>
        <p:spPr>
          <a:xfrm>
            <a:off x="725675" y="640575"/>
            <a:ext cx="10229688" cy="1432365"/>
          </a:xfrm>
          <a:custGeom>
            <a:rect b="b" l="l" r="r" t="t"/>
            <a:pathLst>
              <a:path extrusionOk="0" h="2628192" w="10711715">
                <a:moveTo>
                  <a:pt x="0" y="2628192"/>
                </a:moveTo>
                <a:lnTo>
                  <a:pt x="10711715" y="2628192"/>
                </a:lnTo>
                <a:lnTo>
                  <a:pt x="10711715" y="0"/>
                </a:lnTo>
                <a:lnTo>
                  <a:pt x="0" y="0"/>
                </a:lnTo>
                <a:lnTo>
                  <a:pt x="0" y="2628192"/>
                </a:lnTo>
                <a:close/>
              </a:path>
            </a:pathLst>
          </a:custGeom>
          <a:solidFill>
            <a:srgbClr val="A10F3B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16"/>
          <p:cNvSpPr txBox="1"/>
          <p:nvPr/>
        </p:nvSpPr>
        <p:spPr>
          <a:xfrm>
            <a:off x="1289050" y="718100"/>
            <a:ext cx="9601200" cy="10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950">
            <a:noAutofit/>
          </a:bodyPr>
          <a:lstStyle/>
          <a:p>
            <a:pPr indent="0" lvl="0" marL="12700" marR="0" rtl="0" algn="l">
              <a:spcBef>
                <a:spcPts val="110"/>
              </a:spcBef>
              <a:spcAft>
                <a:spcPts val="0"/>
              </a:spcAft>
              <a:buNone/>
            </a:pPr>
            <a:r>
              <a:rPr b="1" lang="es-MX" sz="31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Paso 2. Identificar y priorizar las acciones y proyectos a implementar</a:t>
            </a:r>
            <a:endParaRPr sz="1100"/>
          </a:p>
        </p:txBody>
      </p:sp>
      <p:grpSp>
        <p:nvGrpSpPr>
          <p:cNvPr id="156" name="Google Shape;156;p16"/>
          <p:cNvGrpSpPr/>
          <p:nvPr/>
        </p:nvGrpSpPr>
        <p:grpSpPr>
          <a:xfrm>
            <a:off x="-12330" y="-3449"/>
            <a:ext cx="463551" cy="11626850"/>
            <a:chOff x="-12330" y="-3449"/>
            <a:chExt cx="463551" cy="11626850"/>
          </a:xfrm>
        </p:grpSpPr>
        <p:pic>
          <p:nvPicPr>
            <p:cNvPr id="157" name="Google Shape;157;p16"/>
            <p:cNvPicPr preferRelativeResize="0"/>
            <p:nvPr/>
          </p:nvPicPr>
          <p:blipFill rotWithShape="1">
            <a:blip r:embed="rId3">
              <a:alphaModFix/>
            </a:blip>
            <a:srcRect b="-2838" l="0" r="0" t="0"/>
            <a:stretch/>
          </p:blipFill>
          <p:spPr>
            <a:xfrm>
              <a:off x="-10741" y="479151"/>
              <a:ext cx="461962" cy="111442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8" name="Google Shape;158;p16"/>
            <p:cNvSpPr/>
            <p:nvPr/>
          </p:nvSpPr>
          <p:spPr>
            <a:xfrm>
              <a:off x="-12330" y="-3449"/>
              <a:ext cx="461645" cy="483170"/>
            </a:xfrm>
            <a:custGeom>
              <a:rect b="b" l="l" r="r" t="t"/>
              <a:pathLst>
                <a:path extrusionOk="0" h="481965" w="461645">
                  <a:moveTo>
                    <a:pt x="461164" y="0"/>
                  </a:moveTo>
                  <a:lnTo>
                    <a:pt x="0" y="0"/>
                  </a:lnTo>
                  <a:lnTo>
                    <a:pt x="0" y="481896"/>
                  </a:lnTo>
                  <a:lnTo>
                    <a:pt x="461164" y="481896"/>
                  </a:lnTo>
                  <a:lnTo>
                    <a:pt x="461164" y="0"/>
                  </a:lnTo>
                  <a:close/>
                </a:path>
              </a:pathLst>
            </a:custGeom>
            <a:solidFill>
              <a:srgbClr val="A1224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59" name="Google Shape;15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90250" y="613650"/>
            <a:ext cx="9183829" cy="1200325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16"/>
          <p:cNvSpPr/>
          <p:nvPr/>
        </p:nvSpPr>
        <p:spPr>
          <a:xfrm rot="-5400000">
            <a:off x="8698202" y="-4571517"/>
            <a:ext cx="1965716" cy="16044069"/>
          </a:xfrm>
          <a:custGeom>
            <a:rect b="b" l="l" r="r" t="t"/>
            <a:pathLst>
              <a:path extrusionOk="0" h="11064875" w="1705610">
                <a:moveTo>
                  <a:pt x="1705508" y="11064689"/>
                </a:moveTo>
                <a:lnTo>
                  <a:pt x="0" y="11064689"/>
                </a:lnTo>
                <a:lnTo>
                  <a:pt x="0" y="0"/>
                </a:lnTo>
                <a:lnTo>
                  <a:pt x="1705508" y="0"/>
                </a:lnTo>
                <a:lnTo>
                  <a:pt x="1705508" y="11064689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16"/>
          <p:cNvSpPr txBox="1"/>
          <p:nvPr/>
        </p:nvSpPr>
        <p:spPr>
          <a:xfrm>
            <a:off x="1898650" y="2539400"/>
            <a:ext cx="15804600" cy="18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65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1" sz="2200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2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  <a:r>
              <a:rPr b="1" lang="es-MX" sz="22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r>
              <a:rPr b="1" lang="es-MX" sz="2200">
                <a:solidFill>
                  <a:srgbClr val="A12240"/>
                </a:solidFill>
                <a:latin typeface="Montserrat"/>
                <a:ea typeface="Montserrat"/>
                <a:cs typeface="Montserrat"/>
                <a:sym typeface="Montserrat"/>
              </a:rPr>
              <a:t> Priorizar las acciones</a:t>
            </a:r>
            <a:r>
              <a:rPr b="1" lang="es-MX" sz="22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; se recomienda realizar una </a:t>
            </a:r>
            <a:r>
              <a:rPr b="1" lang="es-MX" sz="2200">
                <a:solidFill>
                  <a:srgbClr val="A12240"/>
                </a:solidFill>
                <a:latin typeface="Montserrat"/>
                <a:ea typeface="Montserrat"/>
                <a:cs typeface="Montserrat"/>
                <a:sym typeface="Montserrat"/>
              </a:rPr>
              <a:t>evaluación multicriterio</a:t>
            </a:r>
            <a:r>
              <a:rPr b="1" lang="es-MX" sz="22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, por ejemplo estrategia de infraestructura ciclista</a:t>
            </a:r>
            <a:endParaRPr b="1" sz="2200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2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5. Elaborar el proyecto de</a:t>
            </a:r>
            <a:r>
              <a:rPr b="1" lang="es-MX" sz="2200">
                <a:solidFill>
                  <a:srgbClr val="A12240"/>
                </a:solidFill>
                <a:latin typeface="Montserrat"/>
                <a:ea typeface="Montserrat"/>
                <a:cs typeface="Montserrat"/>
                <a:sym typeface="Montserrat"/>
              </a:rPr>
              <a:t> rediseño y operación de la calle</a:t>
            </a:r>
            <a:r>
              <a:rPr b="1" lang="es-MX" sz="22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b="1" sz="2200">
              <a:solidFill>
                <a:srgbClr val="A1224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45720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000">
                <a:solidFill>
                  <a:srgbClr val="A1224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sz="2000">
              <a:solidFill>
                <a:srgbClr val="A1224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A1224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A122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62" name="Google Shape;162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59025" y="5087050"/>
            <a:ext cx="16229225" cy="4701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7"/>
          <p:cNvSpPr/>
          <p:nvPr/>
        </p:nvSpPr>
        <p:spPr>
          <a:xfrm>
            <a:off x="725675" y="640575"/>
            <a:ext cx="10229688" cy="1432365"/>
          </a:xfrm>
          <a:custGeom>
            <a:rect b="b" l="l" r="r" t="t"/>
            <a:pathLst>
              <a:path extrusionOk="0" h="2628192" w="10711715">
                <a:moveTo>
                  <a:pt x="0" y="2628192"/>
                </a:moveTo>
                <a:lnTo>
                  <a:pt x="10711715" y="2628192"/>
                </a:lnTo>
                <a:lnTo>
                  <a:pt x="10711715" y="0"/>
                </a:lnTo>
                <a:lnTo>
                  <a:pt x="0" y="0"/>
                </a:lnTo>
                <a:lnTo>
                  <a:pt x="0" y="2628192"/>
                </a:lnTo>
                <a:close/>
              </a:path>
            </a:pathLst>
          </a:custGeom>
          <a:solidFill>
            <a:srgbClr val="A10F3B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17"/>
          <p:cNvSpPr txBox="1"/>
          <p:nvPr/>
        </p:nvSpPr>
        <p:spPr>
          <a:xfrm>
            <a:off x="1289050" y="718100"/>
            <a:ext cx="9601200" cy="10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950">
            <a:noAutofit/>
          </a:bodyPr>
          <a:lstStyle/>
          <a:p>
            <a:pPr indent="0" lvl="0" marL="12700" marR="0" rtl="0" algn="l">
              <a:spcBef>
                <a:spcPts val="110"/>
              </a:spcBef>
              <a:spcAft>
                <a:spcPts val="0"/>
              </a:spcAft>
              <a:buNone/>
            </a:pPr>
            <a:r>
              <a:rPr b="1" lang="es-MX" sz="31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Ejemplos de proyectos</a:t>
            </a:r>
            <a:endParaRPr b="1" sz="3100">
              <a:solidFill>
                <a:srgbClr val="FFFFF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12700" marR="0" rtl="0" algn="l">
              <a:spcBef>
                <a:spcPts val="110"/>
              </a:spcBef>
              <a:spcAft>
                <a:spcPts val="0"/>
              </a:spcAft>
              <a:buNone/>
            </a:pPr>
            <a:r>
              <a:rPr b="1" lang="es-MX" sz="31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Red de infraestructura ciclista</a:t>
            </a:r>
            <a:endParaRPr b="1" sz="3100">
              <a:solidFill>
                <a:srgbClr val="FFFFF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grpSp>
        <p:nvGrpSpPr>
          <p:cNvPr id="170" name="Google Shape;170;p17"/>
          <p:cNvGrpSpPr/>
          <p:nvPr/>
        </p:nvGrpSpPr>
        <p:grpSpPr>
          <a:xfrm>
            <a:off x="-12330" y="-3449"/>
            <a:ext cx="463551" cy="11626850"/>
            <a:chOff x="-12330" y="-3449"/>
            <a:chExt cx="463551" cy="11626850"/>
          </a:xfrm>
        </p:grpSpPr>
        <p:pic>
          <p:nvPicPr>
            <p:cNvPr id="171" name="Google Shape;171;p17"/>
            <p:cNvPicPr preferRelativeResize="0"/>
            <p:nvPr/>
          </p:nvPicPr>
          <p:blipFill rotWithShape="1">
            <a:blip r:embed="rId3">
              <a:alphaModFix/>
            </a:blip>
            <a:srcRect b="-2838" l="0" r="0" t="0"/>
            <a:stretch/>
          </p:blipFill>
          <p:spPr>
            <a:xfrm>
              <a:off x="-10741" y="479151"/>
              <a:ext cx="461962" cy="111442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2" name="Google Shape;172;p17"/>
            <p:cNvSpPr/>
            <p:nvPr/>
          </p:nvSpPr>
          <p:spPr>
            <a:xfrm>
              <a:off x="-12330" y="-3449"/>
              <a:ext cx="461645" cy="483170"/>
            </a:xfrm>
            <a:custGeom>
              <a:rect b="b" l="l" r="r" t="t"/>
              <a:pathLst>
                <a:path extrusionOk="0" h="481965" w="461645">
                  <a:moveTo>
                    <a:pt x="461164" y="0"/>
                  </a:moveTo>
                  <a:lnTo>
                    <a:pt x="0" y="0"/>
                  </a:lnTo>
                  <a:lnTo>
                    <a:pt x="0" y="481896"/>
                  </a:lnTo>
                  <a:lnTo>
                    <a:pt x="461164" y="481896"/>
                  </a:lnTo>
                  <a:lnTo>
                    <a:pt x="461164" y="0"/>
                  </a:lnTo>
                  <a:close/>
                </a:path>
              </a:pathLst>
            </a:custGeom>
            <a:solidFill>
              <a:srgbClr val="A1224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73" name="Google Shape;17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90250" y="613650"/>
            <a:ext cx="9183829" cy="120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45113" y="2227025"/>
            <a:ext cx="8489075" cy="848905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17"/>
          <p:cNvSpPr/>
          <p:nvPr/>
        </p:nvSpPr>
        <p:spPr>
          <a:xfrm rot="-5400000">
            <a:off x="13003992" y="1909755"/>
            <a:ext cx="3573253" cy="7800737"/>
          </a:xfrm>
          <a:custGeom>
            <a:rect b="b" l="l" r="r" t="t"/>
            <a:pathLst>
              <a:path extrusionOk="0" h="11064875" w="1705610">
                <a:moveTo>
                  <a:pt x="1705508" y="11064689"/>
                </a:moveTo>
                <a:lnTo>
                  <a:pt x="0" y="11064689"/>
                </a:lnTo>
                <a:lnTo>
                  <a:pt x="0" y="0"/>
                </a:lnTo>
                <a:lnTo>
                  <a:pt x="1705508" y="0"/>
                </a:lnTo>
                <a:lnTo>
                  <a:pt x="1705508" y="11064689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17"/>
          <p:cNvSpPr/>
          <p:nvPr/>
        </p:nvSpPr>
        <p:spPr>
          <a:xfrm rot="-5400000">
            <a:off x="13138579" y="1909605"/>
            <a:ext cx="3573253" cy="7800737"/>
          </a:xfrm>
          <a:custGeom>
            <a:rect b="b" l="l" r="r" t="t"/>
            <a:pathLst>
              <a:path extrusionOk="0" h="11064875" w="1705610">
                <a:moveTo>
                  <a:pt x="1705508" y="11064689"/>
                </a:moveTo>
                <a:lnTo>
                  <a:pt x="0" y="11064689"/>
                </a:lnTo>
                <a:lnTo>
                  <a:pt x="0" y="0"/>
                </a:lnTo>
                <a:lnTo>
                  <a:pt x="1705508" y="0"/>
                </a:lnTo>
                <a:lnTo>
                  <a:pt x="1705508" y="11064689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17"/>
          <p:cNvSpPr txBox="1"/>
          <p:nvPr/>
        </p:nvSpPr>
        <p:spPr>
          <a:xfrm>
            <a:off x="11159300" y="4023200"/>
            <a:ext cx="7531800" cy="35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65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1" sz="2400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4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“Plan C: para movernos sanos y seguros" Mexicali, Baja California</a:t>
            </a:r>
            <a:endParaRPr sz="2400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Busca la creación de una red de ciclovías emergentes en la ciudad de Mexicali, que ayude en la prevención de contagios, promueva la salud y seguridad de los usuarios de la bicicleta.</a:t>
            </a:r>
            <a:endParaRPr sz="2400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19 de junio 2020</a:t>
            </a:r>
            <a:endParaRPr sz="2400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MX" sz="24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Fuente: LABiCi, Laboratorio de Invención para la Ciudad</a:t>
            </a:r>
            <a:endParaRPr sz="2200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45720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000">
                <a:solidFill>
                  <a:srgbClr val="A1224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sz="2000">
              <a:solidFill>
                <a:srgbClr val="A1224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A1224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A122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8"/>
          <p:cNvSpPr/>
          <p:nvPr/>
        </p:nvSpPr>
        <p:spPr>
          <a:xfrm>
            <a:off x="725675" y="640575"/>
            <a:ext cx="10229688" cy="1432365"/>
          </a:xfrm>
          <a:custGeom>
            <a:rect b="b" l="l" r="r" t="t"/>
            <a:pathLst>
              <a:path extrusionOk="0" h="2628192" w="10711715">
                <a:moveTo>
                  <a:pt x="0" y="2628192"/>
                </a:moveTo>
                <a:lnTo>
                  <a:pt x="10711715" y="2628192"/>
                </a:lnTo>
                <a:lnTo>
                  <a:pt x="10711715" y="0"/>
                </a:lnTo>
                <a:lnTo>
                  <a:pt x="0" y="0"/>
                </a:lnTo>
                <a:lnTo>
                  <a:pt x="0" y="2628192"/>
                </a:lnTo>
                <a:close/>
              </a:path>
            </a:pathLst>
          </a:custGeom>
          <a:solidFill>
            <a:srgbClr val="A10F3B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18"/>
          <p:cNvSpPr txBox="1"/>
          <p:nvPr/>
        </p:nvSpPr>
        <p:spPr>
          <a:xfrm>
            <a:off x="1289050" y="718100"/>
            <a:ext cx="9601200" cy="10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950">
            <a:noAutofit/>
          </a:bodyPr>
          <a:lstStyle/>
          <a:p>
            <a:pPr indent="0" lvl="0" marL="12700" marR="0" rtl="0" algn="l">
              <a:spcBef>
                <a:spcPts val="110"/>
              </a:spcBef>
              <a:spcAft>
                <a:spcPts val="0"/>
              </a:spcAft>
              <a:buNone/>
            </a:pPr>
            <a:r>
              <a:rPr b="1" lang="es-MX" sz="31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Opciones de diseño para ciclovías emergentes</a:t>
            </a:r>
            <a:endParaRPr b="1" sz="3100">
              <a:solidFill>
                <a:srgbClr val="FFFFF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grpSp>
        <p:nvGrpSpPr>
          <p:cNvPr id="185" name="Google Shape;185;p18"/>
          <p:cNvGrpSpPr/>
          <p:nvPr/>
        </p:nvGrpSpPr>
        <p:grpSpPr>
          <a:xfrm>
            <a:off x="-12330" y="-3449"/>
            <a:ext cx="463551" cy="11626850"/>
            <a:chOff x="-12330" y="-3449"/>
            <a:chExt cx="463551" cy="11626850"/>
          </a:xfrm>
        </p:grpSpPr>
        <p:pic>
          <p:nvPicPr>
            <p:cNvPr id="186" name="Google Shape;186;p18"/>
            <p:cNvPicPr preferRelativeResize="0"/>
            <p:nvPr/>
          </p:nvPicPr>
          <p:blipFill rotWithShape="1">
            <a:blip r:embed="rId3">
              <a:alphaModFix/>
            </a:blip>
            <a:srcRect b="-2838" l="0" r="0" t="0"/>
            <a:stretch/>
          </p:blipFill>
          <p:spPr>
            <a:xfrm>
              <a:off x="-10741" y="479151"/>
              <a:ext cx="461962" cy="111442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7" name="Google Shape;187;p18"/>
            <p:cNvSpPr/>
            <p:nvPr/>
          </p:nvSpPr>
          <p:spPr>
            <a:xfrm>
              <a:off x="-12330" y="-3449"/>
              <a:ext cx="461645" cy="483170"/>
            </a:xfrm>
            <a:custGeom>
              <a:rect b="b" l="l" r="r" t="t"/>
              <a:pathLst>
                <a:path extrusionOk="0" h="481965" w="461645">
                  <a:moveTo>
                    <a:pt x="461164" y="0"/>
                  </a:moveTo>
                  <a:lnTo>
                    <a:pt x="0" y="0"/>
                  </a:lnTo>
                  <a:lnTo>
                    <a:pt x="0" y="481896"/>
                  </a:lnTo>
                  <a:lnTo>
                    <a:pt x="461164" y="481896"/>
                  </a:lnTo>
                  <a:lnTo>
                    <a:pt x="461164" y="0"/>
                  </a:lnTo>
                  <a:close/>
                </a:path>
              </a:pathLst>
            </a:custGeom>
            <a:solidFill>
              <a:srgbClr val="A1224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88" name="Google Shape;18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90250" y="613650"/>
            <a:ext cx="9183829" cy="120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5675" y="3940025"/>
            <a:ext cx="5778100" cy="343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78216" y="3957661"/>
            <a:ext cx="6267413" cy="343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320080" y="3962411"/>
            <a:ext cx="6267400" cy="3403489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18"/>
          <p:cNvSpPr txBox="1"/>
          <p:nvPr/>
        </p:nvSpPr>
        <p:spPr>
          <a:xfrm>
            <a:off x="974800" y="8190875"/>
            <a:ext cx="6648600" cy="7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4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F</a:t>
            </a:r>
            <a:r>
              <a:rPr lang="es-MX" sz="24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uente: Céntrico</a:t>
            </a:r>
            <a:endParaRPr/>
          </a:p>
        </p:txBody>
      </p:sp>
      <p:sp>
        <p:nvSpPr>
          <p:cNvPr id="193" name="Google Shape;193;p18"/>
          <p:cNvSpPr txBox="1"/>
          <p:nvPr/>
        </p:nvSpPr>
        <p:spPr>
          <a:xfrm>
            <a:off x="784150" y="7393275"/>
            <a:ext cx="18335700" cy="6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4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Ciclovía con estacionamiento					Ciclocarril												Ciclovía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9"/>
          <p:cNvSpPr/>
          <p:nvPr/>
        </p:nvSpPr>
        <p:spPr>
          <a:xfrm>
            <a:off x="725675" y="640575"/>
            <a:ext cx="10229688" cy="1432365"/>
          </a:xfrm>
          <a:custGeom>
            <a:rect b="b" l="l" r="r" t="t"/>
            <a:pathLst>
              <a:path extrusionOk="0" h="2628192" w="10711715">
                <a:moveTo>
                  <a:pt x="0" y="2628192"/>
                </a:moveTo>
                <a:lnTo>
                  <a:pt x="10711715" y="2628192"/>
                </a:lnTo>
                <a:lnTo>
                  <a:pt x="10711715" y="0"/>
                </a:lnTo>
                <a:lnTo>
                  <a:pt x="0" y="0"/>
                </a:lnTo>
                <a:lnTo>
                  <a:pt x="0" y="2628192"/>
                </a:lnTo>
                <a:close/>
              </a:path>
            </a:pathLst>
          </a:custGeom>
          <a:solidFill>
            <a:srgbClr val="A10F3B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19"/>
          <p:cNvSpPr txBox="1"/>
          <p:nvPr/>
        </p:nvSpPr>
        <p:spPr>
          <a:xfrm>
            <a:off x="1289050" y="718100"/>
            <a:ext cx="9601200" cy="10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950">
            <a:noAutofit/>
          </a:bodyPr>
          <a:lstStyle/>
          <a:p>
            <a:pPr indent="0" lvl="0" marL="12700" marR="0" rtl="0" algn="l">
              <a:spcBef>
                <a:spcPts val="110"/>
              </a:spcBef>
              <a:spcAft>
                <a:spcPts val="0"/>
              </a:spcAft>
              <a:buNone/>
            </a:pPr>
            <a:r>
              <a:rPr b="1" lang="es-MX" sz="31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Ciclovías emergentes</a:t>
            </a:r>
            <a:endParaRPr sz="1100"/>
          </a:p>
        </p:txBody>
      </p:sp>
      <p:grpSp>
        <p:nvGrpSpPr>
          <p:cNvPr id="201" name="Google Shape;201;p19"/>
          <p:cNvGrpSpPr/>
          <p:nvPr/>
        </p:nvGrpSpPr>
        <p:grpSpPr>
          <a:xfrm>
            <a:off x="-12330" y="-3449"/>
            <a:ext cx="463551" cy="11626850"/>
            <a:chOff x="-12330" y="-3449"/>
            <a:chExt cx="463551" cy="11626850"/>
          </a:xfrm>
        </p:grpSpPr>
        <p:pic>
          <p:nvPicPr>
            <p:cNvPr id="202" name="Google Shape;202;p19"/>
            <p:cNvPicPr preferRelativeResize="0"/>
            <p:nvPr/>
          </p:nvPicPr>
          <p:blipFill rotWithShape="1">
            <a:blip r:embed="rId3">
              <a:alphaModFix/>
            </a:blip>
            <a:srcRect b="-2838" l="0" r="0" t="0"/>
            <a:stretch/>
          </p:blipFill>
          <p:spPr>
            <a:xfrm>
              <a:off x="-10741" y="479151"/>
              <a:ext cx="461962" cy="111442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3" name="Google Shape;203;p19"/>
            <p:cNvSpPr/>
            <p:nvPr/>
          </p:nvSpPr>
          <p:spPr>
            <a:xfrm>
              <a:off x="-12330" y="-3449"/>
              <a:ext cx="461645" cy="483170"/>
            </a:xfrm>
            <a:custGeom>
              <a:rect b="b" l="l" r="r" t="t"/>
              <a:pathLst>
                <a:path extrusionOk="0" h="481965" w="461645">
                  <a:moveTo>
                    <a:pt x="461164" y="0"/>
                  </a:moveTo>
                  <a:lnTo>
                    <a:pt x="0" y="0"/>
                  </a:lnTo>
                  <a:lnTo>
                    <a:pt x="0" y="481896"/>
                  </a:lnTo>
                  <a:lnTo>
                    <a:pt x="461164" y="481896"/>
                  </a:lnTo>
                  <a:lnTo>
                    <a:pt x="461164" y="0"/>
                  </a:lnTo>
                  <a:close/>
                </a:path>
              </a:pathLst>
            </a:custGeom>
            <a:solidFill>
              <a:srgbClr val="A1224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04" name="Google Shape;20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90250" y="613650"/>
            <a:ext cx="9183829" cy="120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04663" y="3138150"/>
            <a:ext cx="9601200" cy="6400786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19"/>
          <p:cNvSpPr/>
          <p:nvPr/>
        </p:nvSpPr>
        <p:spPr>
          <a:xfrm rot="-5400000">
            <a:off x="13138579" y="1909605"/>
            <a:ext cx="3573253" cy="7800737"/>
          </a:xfrm>
          <a:custGeom>
            <a:rect b="b" l="l" r="r" t="t"/>
            <a:pathLst>
              <a:path extrusionOk="0" h="11064875" w="1705610">
                <a:moveTo>
                  <a:pt x="1705508" y="11064689"/>
                </a:moveTo>
                <a:lnTo>
                  <a:pt x="0" y="11064689"/>
                </a:lnTo>
                <a:lnTo>
                  <a:pt x="0" y="0"/>
                </a:lnTo>
                <a:lnTo>
                  <a:pt x="1705508" y="0"/>
                </a:lnTo>
                <a:lnTo>
                  <a:pt x="1705508" y="11064689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19"/>
          <p:cNvSpPr txBox="1"/>
          <p:nvPr/>
        </p:nvSpPr>
        <p:spPr>
          <a:xfrm>
            <a:off x="11159300" y="4023200"/>
            <a:ext cx="7531800" cy="35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65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1" sz="2400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4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Bici Ruta de San Pedro Garza, Nuevo León</a:t>
            </a:r>
            <a:endParaRPr sz="2400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6.5 kilómetros de carriles delimitados con señales o compartidos.</a:t>
            </a:r>
            <a:endParaRPr sz="2400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Alcalde Miguel Treviño, Secretario de Desarrollo Sustentable estatal, Manuel Vital, y Director del Instituto de Movilidad.</a:t>
            </a:r>
            <a:endParaRPr sz="2400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14 de mayo de 2020</a:t>
            </a:r>
            <a:endParaRPr sz="2400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Fuente foto: El Norte</a:t>
            </a:r>
            <a:endParaRPr sz="2400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45720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000">
                <a:solidFill>
                  <a:srgbClr val="A1224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sz="2000">
              <a:solidFill>
                <a:srgbClr val="A1224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A1224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A122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0"/>
          <p:cNvSpPr/>
          <p:nvPr/>
        </p:nvSpPr>
        <p:spPr>
          <a:xfrm>
            <a:off x="725675" y="640575"/>
            <a:ext cx="10229688" cy="1432365"/>
          </a:xfrm>
          <a:custGeom>
            <a:rect b="b" l="l" r="r" t="t"/>
            <a:pathLst>
              <a:path extrusionOk="0" h="2628192" w="10711715">
                <a:moveTo>
                  <a:pt x="0" y="2628192"/>
                </a:moveTo>
                <a:lnTo>
                  <a:pt x="10711715" y="2628192"/>
                </a:lnTo>
                <a:lnTo>
                  <a:pt x="10711715" y="0"/>
                </a:lnTo>
                <a:lnTo>
                  <a:pt x="0" y="0"/>
                </a:lnTo>
                <a:lnTo>
                  <a:pt x="0" y="2628192"/>
                </a:lnTo>
                <a:close/>
              </a:path>
            </a:pathLst>
          </a:custGeom>
          <a:solidFill>
            <a:srgbClr val="A10F3B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20"/>
          <p:cNvSpPr txBox="1"/>
          <p:nvPr/>
        </p:nvSpPr>
        <p:spPr>
          <a:xfrm>
            <a:off x="1289050" y="718100"/>
            <a:ext cx="9601200" cy="10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950">
            <a:noAutofit/>
          </a:bodyPr>
          <a:lstStyle/>
          <a:p>
            <a:pPr indent="0" lvl="0" marL="12700" marR="0" rtl="0" algn="l">
              <a:spcBef>
                <a:spcPts val="110"/>
              </a:spcBef>
              <a:spcAft>
                <a:spcPts val="0"/>
              </a:spcAft>
              <a:buNone/>
            </a:pPr>
            <a:r>
              <a:rPr b="1" lang="es-MX" sz="31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Ciclovías emergentes</a:t>
            </a:r>
            <a:endParaRPr sz="1100"/>
          </a:p>
        </p:txBody>
      </p:sp>
      <p:grpSp>
        <p:nvGrpSpPr>
          <p:cNvPr id="215" name="Google Shape;215;p20"/>
          <p:cNvGrpSpPr/>
          <p:nvPr/>
        </p:nvGrpSpPr>
        <p:grpSpPr>
          <a:xfrm>
            <a:off x="-12330" y="-3449"/>
            <a:ext cx="463551" cy="11626850"/>
            <a:chOff x="-12330" y="-3449"/>
            <a:chExt cx="463551" cy="11626850"/>
          </a:xfrm>
        </p:grpSpPr>
        <p:pic>
          <p:nvPicPr>
            <p:cNvPr id="216" name="Google Shape;216;p20"/>
            <p:cNvPicPr preferRelativeResize="0"/>
            <p:nvPr/>
          </p:nvPicPr>
          <p:blipFill rotWithShape="1">
            <a:blip r:embed="rId3">
              <a:alphaModFix/>
            </a:blip>
            <a:srcRect b="-2838" l="0" r="0" t="0"/>
            <a:stretch/>
          </p:blipFill>
          <p:spPr>
            <a:xfrm>
              <a:off x="-10741" y="479151"/>
              <a:ext cx="461962" cy="111442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7" name="Google Shape;217;p20"/>
            <p:cNvSpPr/>
            <p:nvPr/>
          </p:nvSpPr>
          <p:spPr>
            <a:xfrm>
              <a:off x="-12330" y="-3449"/>
              <a:ext cx="461645" cy="483170"/>
            </a:xfrm>
            <a:custGeom>
              <a:rect b="b" l="l" r="r" t="t"/>
              <a:pathLst>
                <a:path extrusionOk="0" h="481965" w="461645">
                  <a:moveTo>
                    <a:pt x="461164" y="0"/>
                  </a:moveTo>
                  <a:lnTo>
                    <a:pt x="0" y="0"/>
                  </a:lnTo>
                  <a:lnTo>
                    <a:pt x="0" y="481896"/>
                  </a:lnTo>
                  <a:lnTo>
                    <a:pt x="461164" y="481896"/>
                  </a:lnTo>
                  <a:lnTo>
                    <a:pt x="461164" y="0"/>
                  </a:lnTo>
                  <a:close/>
                </a:path>
              </a:pathLst>
            </a:custGeom>
            <a:solidFill>
              <a:srgbClr val="A1224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18" name="Google Shape;21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90250" y="613650"/>
            <a:ext cx="9183829" cy="1200325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0"/>
          <p:cNvSpPr/>
          <p:nvPr/>
        </p:nvSpPr>
        <p:spPr>
          <a:xfrm rot="-5400000">
            <a:off x="13138579" y="1909605"/>
            <a:ext cx="3573253" cy="7800737"/>
          </a:xfrm>
          <a:custGeom>
            <a:rect b="b" l="l" r="r" t="t"/>
            <a:pathLst>
              <a:path extrusionOk="0" h="11064875" w="1705610">
                <a:moveTo>
                  <a:pt x="1705508" y="11064689"/>
                </a:moveTo>
                <a:lnTo>
                  <a:pt x="0" y="11064689"/>
                </a:lnTo>
                <a:lnTo>
                  <a:pt x="0" y="0"/>
                </a:lnTo>
                <a:lnTo>
                  <a:pt x="1705508" y="0"/>
                </a:lnTo>
                <a:lnTo>
                  <a:pt x="1705508" y="11064689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20"/>
          <p:cNvSpPr txBox="1"/>
          <p:nvPr/>
        </p:nvSpPr>
        <p:spPr>
          <a:xfrm>
            <a:off x="11159300" y="4023200"/>
            <a:ext cx="7531800" cy="35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65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1" sz="2400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4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Ciclovía emergente en Av. Insurgentes, CDMX</a:t>
            </a:r>
            <a:endParaRPr sz="2400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6km en ambos sentidos, unidireccional.</a:t>
            </a:r>
            <a:endParaRPr sz="2400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01 de junio </a:t>
            </a:r>
            <a:r>
              <a:rPr lang="es-MX" sz="24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 de 2020</a:t>
            </a:r>
            <a:endParaRPr sz="2400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MX" sz="24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Fuente foto: Ciclovías emergentes, lineamientos de implementación, Secretaría de Movilidad de la CDMX</a:t>
            </a:r>
            <a:endParaRPr sz="2400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45720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000">
                <a:solidFill>
                  <a:srgbClr val="A1224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sz="2000">
              <a:solidFill>
                <a:srgbClr val="A1224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A1224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A122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21" name="Google Shape;221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70587" y="2990848"/>
            <a:ext cx="3524625" cy="6407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50238" y="3872550"/>
            <a:ext cx="5856251" cy="46443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1"/>
          <p:cNvSpPr/>
          <p:nvPr/>
        </p:nvSpPr>
        <p:spPr>
          <a:xfrm>
            <a:off x="725675" y="640575"/>
            <a:ext cx="10229688" cy="1432365"/>
          </a:xfrm>
          <a:custGeom>
            <a:rect b="b" l="l" r="r" t="t"/>
            <a:pathLst>
              <a:path extrusionOk="0" h="2628192" w="10711715">
                <a:moveTo>
                  <a:pt x="0" y="2628192"/>
                </a:moveTo>
                <a:lnTo>
                  <a:pt x="10711715" y="2628192"/>
                </a:lnTo>
                <a:lnTo>
                  <a:pt x="10711715" y="0"/>
                </a:lnTo>
                <a:lnTo>
                  <a:pt x="0" y="0"/>
                </a:lnTo>
                <a:lnTo>
                  <a:pt x="0" y="2628192"/>
                </a:lnTo>
                <a:close/>
              </a:path>
            </a:pathLst>
          </a:custGeom>
          <a:solidFill>
            <a:srgbClr val="A10F3B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21"/>
          <p:cNvSpPr txBox="1"/>
          <p:nvPr/>
        </p:nvSpPr>
        <p:spPr>
          <a:xfrm>
            <a:off x="1289050" y="718100"/>
            <a:ext cx="9601200" cy="10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950">
            <a:noAutofit/>
          </a:bodyPr>
          <a:lstStyle/>
          <a:p>
            <a:pPr indent="0" lvl="0" marL="12700" marR="0" rtl="0" algn="l">
              <a:spcBef>
                <a:spcPts val="110"/>
              </a:spcBef>
              <a:spcAft>
                <a:spcPts val="0"/>
              </a:spcAft>
              <a:buNone/>
            </a:pPr>
            <a:r>
              <a:rPr b="1" lang="es-MX" sz="31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Ciclovías emergentes</a:t>
            </a:r>
            <a:endParaRPr sz="1100"/>
          </a:p>
        </p:txBody>
      </p:sp>
      <p:grpSp>
        <p:nvGrpSpPr>
          <p:cNvPr id="230" name="Google Shape;230;p21"/>
          <p:cNvGrpSpPr/>
          <p:nvPr/>
        </p:nvGrpSpPr>
        <p:grpSpPr>
          <a:xfrm>
            <a:off x="-12330" y="-3449"/>
            <a:ext cx="463551" cy="11626850"/>
            <a:chOff x="-12330" y="-3449"/>
            <a:chExt cx="463551" cy="11626850"/>
          </a:xfrm>
        </p:grpSpPr>
        <p:pic>
          <p:nvPicPr>
            <p:cNvPr id="231" name="Google Shape;231;p21"/>
            <p:cNvPicPr preferRelativeResize="0"/>
            <p:nvPr/>
          </p:nvPicPr>
          <p:blipFill rotWithShape="1">
            <a:blip r:embed="rId3">
              <a:alphaModFix/>
            </a:blip>
            <a:srcRect b="-2838" l="0" r="0" t="0"/>
            <a:stretch/>
          </p:blipFill>
          <p:spPr>
            <a:xfrm>
              <a:off x="-10741" y="479151"/>
              <a:ext cx="461962" cy="111442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2" name="Google Shape;232;p21"/>
            <p:cNvSpPr/>
            <p:nvPr/>
          </p:nvSpPr>
          <p:spPr>
            <a:xfrm>
              <a:off x="-12330" y="-3449"/>
              <a:ext cx="461645" cy="483170"/>
            </a:xfrm>
            <a:custGeom>
              <a:rect b="b" l="l" r="r" t="t"/>
              <a:pathLst>
                <a:path extrusionOk="0" h="481965" w="461645">
                  <a:moveTo>
                    <a:pt x="461164" y="0"/>
                  </a:moveTo>
                  <a:lnTo>
                    <a:pt x="0" y="0"/>
                  </a:lnTo>
                  <a:lnTo>
                    <a:pt x="0" y="481896"/>
                  </a:lnTo>
                  <a:lnTo>
                    <a:pt x="461164" y="481896"/>
                  </a:lnTo>
                  <a:lnTo>
                    <a:pt x="461164" y="0"/>
                  </a:lnTo>
                  <a:close/>
                </a:path>
              </a:pathLst>
            </a:custGeom>
            <a:solidFill>
              <a:srgbClr val="A1224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33" name="Google Shape;23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90250" y="613650"/>
            <a:ext cx="9183829" cy="1200325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21"/>
          <p:cNvSpPr/>
          <p:nvPr/>
        </p:nvSpPr>
        <p:spPr>
          <a:xfrm rot="-5400000">
            <a:off x="13138579" y="1909605"/>
            <a:ext cx="3573253" cy="7800737"/>
          </a:xfrm>
          <a:custGeom>
            <a:rect b="b" l="l" r="r" t="t"/>
            <a:pathLst>
              <a:path extrusionOk="0" h="11064875" w="1705610">
                <a:moveTo>
                  <a:pt x="1705508" y="11064689"/>
                </a:moveTo>
                <a:lnTo>
                  <a:pt x="0" y="11064689"/>
                </a:lnTo>
                <a:lnTo>
                  <a:pt x="0" y="0"/>
                </a:lnTo>
                <a:lnTo>
                  <a:pt x="1705508" y="0"/>
                </a:lnTo>
                <a:lnTo>
                  <a:pt x="1705508" y="11064689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21"/>
          <p:cNvSpPr txBox="1"/>
          <p:nvPr/>
        </p:nvSpPr>
        <p:spPr>
          <a:xfrm>
            <a:off x="11159300" y="4023200"/>
            <a:ext cx="7531800" cy="35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65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1" sz="2400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4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Ciclovía emergente en Av. México, Guadalajara</a:t>
            </a:r>
            <a:endParaRPr sz="2400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1.1 km </a:t>
            </a:r>
            <a:r>
              <a:rPr lang="es-MX" sz="24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 en ambos sentidos, unidireccional.</a:t>
            </a:r>
            <a:endParaRPr sz="2400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MX" sz="24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23 de junio de 2020</a:t>
            </a:r>
            <a:endParaRPr sz="2400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Fuente foto: Gobierno de Guadalajara.</a:t>
            </a:r>
            <a:r>
              <a:rPr lang="es-MX" sz="2000"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45720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000">
                <a:solidFill>
                  <a:srgbClr val="A1224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sz="2000">
              <a:solidFill>
                <a:srgbClr val="A1224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A1224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A122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36" name="Google Shape;236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04665" y="2990856"/>
            <a:ext cx="9601200" cy="75503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35353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35353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